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2" r:id="rId2"/>
    <p:sldId id="573" r:id="rId3"/>
    <p:sldId id="622" r:id="rId4"/>
    <p:sldId id="621" r:id="rId5"/>
    <p:sldId id="724" r:id="rId6"/>
    <p:sldId id="726" r:id="rId7"/>
    <p:sldId id="728" r:id="rId8"/>
    <p:sldId id="732" r:id="rId9"/>
    <p:sldId id="729" r:id="rId10"/>
    <p:sldId id="764" r:id="rId11"/>
    <p:sldId id="761" r:id="rId12"/>
    <p:sldId id="730" r:id="rId13"/>
    <p:sldId id="734" r:id="rId14"/>
    <p:sldId id="735" r:id="rId15"/>
    <p:sldId id="736" r:id="rId16"/>
    <p:sldId id="533" r:id="rId17"/>
    <p:sldId id="538" r:id="rId18"/>
    <p:sldId id="737" r:id="rId19"/>
    <p:sldId id="738" r:id="rId20"/>
    <p:sldId id="739" r:id="rId21"/>
    <p:sldId id="740" r:id="rId22"/>
    <p:sldId id="741" r:id="rId23"/>
    <p:sldId id="743" r:id="rId24"/>
    <p:sldId id="742" r:id="rId25"/>
    <p:sldId id="744" r:id="rId26"/>
    <p:sldId id="745" r:id="rId27"/>
    <p:sldId id="746" r:id="rId28"/>
    <p:sldId id="747" r:id="rId29"/>
    <p:sldId id="748" r:id="rId30"/>
    <p:sldId id="733" r:id="rId31"/>
    <p:sldId id="749" r:id="rId32"/>
    <p:sldId id="750" r:id="rId33"/>
    <p:sldId id="751" r:id="rId34"/>
    <p:sldId id="753" r:id="rId35"/>
    <p:sldId id="762" r:id="rId36"/>
    <p:sldId id="754" r:id="rId37"/>
    <p:sldId id="763" r:id="rId38"/>
    <p:sldId id="755" r:id="rId39"/>
    <p:sldId id="756" r:id="rId40"/>
    <p:sldId id="758" r:id="rId41"/>
    <p:sldId id="765" r:id="rId42"/>
  </p:sldIdLst>
  <p:sldSz cx="9144000" cy="6858000" type="screen4x3"/>
  <p:notesSz cx="6761163" cy="9931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66FF66"/>
    <a:srgbClr val="00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3754"/>
    </p:cViewPr>
  </p:outlineViewPr>
  <p:notesTextViewPr>
    <p:cViewPr>
      <p:scale>
        <a:sx n="100" d="100"/>
        <a:sy n="100" d="100"/>
      </p:scale>
      <p:origin x="0" y="0"/>
    </p:cViewPr>
  </p:notesTextViewPr>
  <p:sorterViewPr>
    <p:cViewPr varScale="1">
      <p:scale>
        <a:sx n="1" d="1"/>
        <a:sy n="1" d="1"/>
      </p:scale>
      <p:origin x="0" y="-2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9A797-984E-482F-BDA7-850DA1B0BA38}" type="slidenum">
              <a:rPr lang="en-US"/>
              <a:pPr>
                <a:defRPr/>
              </a:pPr>
              <a:t>‹#›</a:t>
            </a:fld>
            <a:endParaRPr lang="en-US"/>
          </a:p>
        </p:txBody>
      </p:sp>
    </p:spTree>
    <p:extLst>
      <p:ext uri="{BB962C8B-B14F-4D97-AF65-F5344CB8AC3E}">
        <p14:creationId xmlns:p14="http://schemas.microsoft.com/office/powerpoint/2010/main" val="211847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ACF38B-0C81-4F0D-8E98-9F663BD91F07}" type="slidenum">
              <a:rPr lang="en-US"/>
              <a:pPr>
                <a:defRPr/>
              </a:pPr>
              <a:t>‹#›</a:t>
            </a:fld>
            <a:endParaRPr lang="en-US"/>
          </a:p>
        </p:txBody>
      </p:sp>
    </p:spTree>
    <p:extLst>
      <p:ext uri="{BB962C8B-B14F-4D97-AF65-F5344CB8AC3E}">
        <p14:creationId xmlns:p14="http://schemas.microsoft.com/office/powerpoint/2010/main" val="260536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3BBD26-DB84-49EC-B19F-DE67B5C662B9}" type="slidenum">
              <a:rPr lang="en-US"/>
              <a:pPr>
                <a:defRPr/>
              </a:pPr>
              <a:t>‹#›</a:t>
            </a:fld>
            <a:endParaRPr lang="en-US"/>
          </a:p>
        </p:txBody>
      </p:sp>
    </p:spTree>
    <p:extLst>
      <p:ext uri="{BB962C8B-B14F-4D97-AF65-F5344CB8AC3E}">
        <p14:creationId xmlns:p14="http://schemas.microsoft.com/office/powerpoint/2010/main" val="210003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5BAAC6-3868-4B60-9C2B-E4A8DBACB30D}" type="slidenum">
              <a:rPr lang="en-US"/>
              <a:pPr>
                <a:defRPr/>
              </a:pPr>
              <a:t>‹#›</a:t>
            </a:fld>
            <a:endParaRPr lang="en-US"/>
          </a:p>
        </p:txBody>
      </p:sp>
    </p:spTree>
    <p:extLst>
      <p:ext uri="{BB962C8B-B14F-4D97-AF65-F5344CB8AC3E}">
        <p14:creationId xmlns:p14="http://schemas.microsoft.com/office/powerpoint/2010/main" val="380613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pPr lvl="0"/>
            <a:endParaRPr lang="en-I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F421A-748D-43BE-A2A9-A99FCB59D674}" type="slidenum">
              <a:rPr lang="en-US"/>
              <a:pPr>
                <a:defRPr/>
              </a:pPr>
              <a:t>‹#›</a:t>
            </a:fld>
            <a:endParaRPr lang="en-US"/>
          </a:p>
        </p:txBody>
      </p:sp>
    </p:spTree>
    <p:extLst>
      <p:ext uri="{BB962C8B-B14F-4D97-AF65-F5344CB8AC3E}">
        <p14:creationId xmlns:p14="http://schemas.microsoft.com/office/powerpoint/2010/main" val="158137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265B221-D213-425C-9FFC-6871AC9F8CD8}" type="slidenum">
              <a:rPr lang="en-US"/>
              <a:pPr>
                <a:defRPr/>
              </a:pPr>
              <a:t>‹#›</a:t>
            </a:fld>
            <a:endParaRPr lang="en-US"/>
          </a:p>
        </p:txBody>
      </p:sp>
    </p:spTree>
    <p:extLst>
      <p:ext uri="{BB962C8B-B14F-4D97-AF65-F5344CB8AC3E}">
        <p14:creationId xmlns:p14="http://schemas.microsoft.com/office/powerpoint/2010/main" val="135502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40DEF6-542A-4E44-9B69-D40E3DA2A3E0}" type="slidenum">
              <a:rPr lang="en-US"/>
              <a:pPr>
                <a:defRPr/>
              </a:pPr>
              <a:t>‹#›</a:t>
            </a:fld>
            <a:endParaRPr lang="en-US"/>
          </a:p>
        </p:txBody>
      </p:sp>
    </p:spTree>
    <p:extLst>
      <p:ext uri="{BB962C8B-B14F-4D97-AF65-F5344CB8AC3E}">
        <p14:creationId xmlns:p14="http://schemas.microsoft.com/office/powerpoint/2010/main" val="65167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009128-1C7D-4B7F-8058-363F9FBB0CD9}" type="slidenum">
              <a:rPr lang="en-US"/>
              <a:pPr>
                <a:defRPr/>
              </a:pPr>
              <a:t>‹#›</a:t>
            </a:fld>
            <a:endParaRPr lang="en-US"/>
          </a:p>
        </p:txBody>
      </p:sp>
    </p:spTree>
    <p:extLst>
      <p:ext uri="{BB962C8B-B14F-4D97-AF65-F5344CB8AC3E}">
        <p14:creationId xmlns:p14="http://schemas.microsoft.com/office/powerpoint/2010/main" val="331418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DDD0D2-EEB4-4261-AD64-2B524D4063A4}" type="slidenum">
              <a:rPr lang="en-US"/>
              <a:pPr>
                <a:defRPr/>
              </a:pPr>
              <a:t>‹#›</a:t>
            </a:fld>
            <a:endParaRPr lang="en-US"/>
          </a:p>
        </p:txBody>
      </p:sp>
    </p:spTree>
    <p:extLst>
      <p:ext uri="{BB962C8B-B14F-4D97-AF65-F5344CB8AC3E}">
        <p14:creationId xmlns:p14="http://schemas.microsoft.com/office/powerpoint/2010/main" val="3817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97CE19-1EC5-45FB-981A-C6339F021EB5}" type="slidenum">
              <a:rPr lang="en-US"/>
              <a:pPr>
                <a:defRPr/>
              </a:pPr>
              <a:t>‹#›</a:t>
            </a:fld>
            <a:endParaRPr lang="en-US"/>
          </a:p>
        </p:txBody>
      </p:sp>
    </p:spTree>
    <p:extLst>
      <p:ext uri="{BB962C8B-B14F-4D97-AF65-F5344CB8AC3E}">
        <p14:creationId xmlns:p14="http://schemas.microsoft.com/office/powerpoint/2010/main" val="261635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F738FB-0511-41F3-9CFA-AE35C0F0E9E6}" type="slidenum">
              <a:rPr lang="en-US"/>
              <a:pPr>
                <a:defRPr/>
              </a:pPr>
              <a:t>‹#›</a:t>
            </a:fld>
            <a:endParaRPr lang="en-US"/>
          </a:p>
        </p:txBody>
      </p:sp>
    </p:spTree>
    <p:extLst>
      <p:ext uri="{BB962C8B-B14F-4D97-AF65-F5344CB8AC3E}">
        <p14:creationId xmlns:p14="http://schemas.microsoft.com/office/powerpoint/2010/main" val="141576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816DE7-E378-46B9-9A39-6C7D3EFFAC3F}" type="slidenum">
              <a:rPr lang="en-US"/>
              <a:pPr>
                <a:defRPr/>
              </a:pPr>
              <a:t>‹#›</a:t>
            </a:fld>
            <a:endParaRPr lang="en-US"/>
          </a:p>
        </p:txBody>
      </p:sp>
    </p:spTree>
    <p:extLst>
      <p:ext uri="{BB962C8B-B14F-4D97-AF65-F5344CB8AC3E}">
        <p14:creationId xmlns:p14="http://schemas.microsoft.com/office/powerpoint/2010/main" val="27114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946305-BD23-456A-83C0-6598ECA8D2BA}" type="slidenum">
              <a:rPr lang="en-US"/>
              <a:pPr>
                <a:defRPr/>
              </a:pPr>
              <a:t>‹#›</a:t>
            </a:fld>
            <a:endParaRPr lang="en-US"/>
          </a:p>
        </p:txBody>
      </p:sp>
    </p:spTree>
    <p:extLst>
      <p:ext uri="{BB962C8B-B14F-4D97-AF65-F5344CB8AC3E}">
        <p14:creationId xmlns:p14="http://schemas.microsoft.com/office/powerpoint/2010/main" val="90196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D080A-DDF0-42BD-ABA2-AA6F79E7033C}" type="slidenum">
              <a:rPr lang="en-US"/>
              <a:pPr>
                <a:defRPr/>
              </a:pPr>
              <a:t>‹#›</a:t>
            </a:fld>
            <a:endParaRPr lang="en-US"/>
          </a:p>
        </p:txBody>
      </p:sp>
    </p:spTree>
    <p:extLst>
      <p:ext uri="{BB962C8B-B14F-4D97-AF65-F5344CB8AC3E}">
        <p14:creationId xmlns:p14="http://schemas.microsoft.com/office/powerpoint/2010/main" val="44673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9B5A22-3838-4008-952D-DEE10B72F7CC}" type="slidenum">
              <a:rPr lang="en-US"/>
              <a:pPr>
                <a:defRPr/>
              </a:pPr>
              <a:t>‹#›</a:t>
            </a:fld>
            <a:endParaRPr lang="en-US"/>
          </a:p>
        </p:txBody>
      </p:sp>
    </p:spTree>
    <p:extLst>
      <p:ext uri="{BB962C8B-B14F-4D97-AF65-F5344CB8AC3E}">
        <p14:creationId xmlns:p14="http://schemas.microsoft.com/office/powerpoint/2010/main" val="357233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66"/>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BB3EAC-38D4-411D-8159-65BEAF72B1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bin"/><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4.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1.bin"/><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1.bin"/><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C95442-72C7-4B2E-8D44-AB8A707FE5AA}"/>
              </a:ext>
            </a:extLst>
          </p:cNvPr>
          <p:cNvGrpSpPr/>
          <p:nvPr/>
        </p:nvGrpSpPr>
        <p:grpSpPr>
          <a:xfrm>
            <a:off x="-7271" y="66368"/>
            <a:ext cx="9067800" cy="6719897"/>
            <a:chOff x="22225" y="66368"/>
            <a:chExt cx="9067800" cy="6719897"/>
          </a:xfrm>
        </p:grpSpPr>
        <p:pic>
          <p:nvPicPr>
            <p:cNvPr id="2050" name="Picture 3" descr="DSC0468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15049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1044575" y="66368"/>
              <a:ext cx="8023225" cy="138499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IN" sz="2800" b="1" dirty="0">
                  <a:solidFill>
                    <a:schemeClr val="bg1"/>
                  </a:solidFill>
                  <a:latin typeface="Times New Roman" panose="02020603050405020304" pitchFamily="18" charset="0"/>
                  <a:cs typeface="Times New Roman" panose="02020603050405020304" pitchFamily="18" charset="0"/>
                </a:rPr>
                <a:t>Experiences of Using Tunnelling Quality Index for the Construction of Large Underground Caverns of Lift Irrigations Projects</a:t>
              </a:r>
              <a:endParaRPr lang="en-IN" sz="2800" dirty="0">
                <a:solidFill>
                  <a:schemeClr val="bg1"/>
                </a:solidFill>
                <a:latin typeface="Times New Roman" panose="02020603050405020304" pitchFamily="18" charset="0"/>
                <a:cs typeface="Times New Roman" panose="02020603050405020304" pitchFamily="18" charset="0"/>
              </a:endParaRPr>
            </a:p>
          </p:txBody>
        </p:sp>
        <p:sp>
          <p:nvSpPr>
            <p:cNvPr id="2052" name="Rectangle 7"/>
            <p:cNvSpPr>
              <a:spLocks noChangeArrowheads="1"/>
            </p:cNvSpPr>
            <p:nvPr/>
          </p:nvSpPr>
          <p:spPr bwMode="auto">
            <a:xfrm>
              <a:off x="76200" y="5112603"/>
              <a:ext cx="89916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dirty="0">
                  <a:latin typeface="Times New Roman" panose="02020603050405020304" pitchFamily="18" charset="0"/>
                  <a:cs typeface="Times New Roman" panose="02020603050405020304" pitchFamily="18" charset="0"/>
                </a:rPr>
                <a:t>Dr. A.K. Naithani  </a:t>
              </a:r>
            </a:p>
            <a:p>
              <a:pPr algn="ctr" eaLnBrk="1" hangingPunct="1">
                <a:spcBef>
                  <a:spcPct val="0"/>
                </a:spcBef>
                <a:buFontTx/>
                <a:buNone/>
              </a:pPr>
              <a:r>
                <a:rPr lang="en-US" sz="2400" dirty="0">
                  <a:latin typeface="Times New Roman" panose="02020603050405020304" pitchFamily="18" charset="0"/>
                  <a:cs typeface="Times New Roman" panose="02020603050405020304" pitchFamily="18" charset="0"/>
                </a:rPr>
                <a:t>Sr. Scientist, NIRM </a:t>
              </a:r>
            </a:p>
          </p:txBody>
        </p:sp>
        <p:sp>
          <p:nvSpPr>
            <p:cNvPr id="2053" name="Rectangle 8"/>
            <p:cNvSpPr>
              <a:spLocks noChangeArrowheads="1"/>
            </p:cNvSpPr>
            <p:nvPr/>
          </p:nvSpPr>
          <p:spPr bwMode="auto">
            <a:xfrm>
              <a:off x="76200" y="6324600"/>
              <a:ext cx="8991600" cy="461665"/>
            </a:xfrm>
            <a:prstGeom prst="rect">
              <a:avLst/>
            </a:prstGeom>
            <a:solidFill>
              <a:schemeClr val="accent1"/>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200" dirty="0">
                  <a:latin typeface="Times New Roman" panose="02020603050405020304" pitchFamily="18" charset="0"/>
                  <a:cs typeface="Times New Roman" panose="02020603050405020304" pitchFamily="18" charset="0"/>
                </a:rPr>
                <a:t>Presented in the </a:t>
              </a:r>
              <a:r>
                <a:rPr lang="en-IN" sz="1200" dirty="0">
                  <a:latin typeface="Times New Roman" panose="02020603050405020304" pitchFamily="18" charset="0"/>
                  <a:cs typeface="Times New Roman" panose="02020603050405020304" pitchFamily="18" charset="0"/>
                </a:rPr>
                <a:t>ISEG National Conference on Prospects and Retrospect in Engineering Geology, Geophysics and Instrumentation </a:t>
              </a:r>
            </a:p>
            <a:p>
              <a:pPr algn="ctr" eaLnBrk="1" hangingPunct="1">
                <a:spcBef>
                  <a:spcPct val="0"/>
                </a:spcBef>
                <a:buFontTx/>
                <a:buNone/>
              </a:pPr>
              <a:r>
                <a:rPr lang="en-IN" sz="1200" dirty="0">
                  <a:latin typeface="Times New Roman" panose="02020603050405020304" pitchFamily="18" charset="0"/>
                  <a:cs typeface="Times New Roman" panose="02020603050405020304" pitchFamily="18" charset="0"/>
                </a:rPr>
                <a:t>3-5 December 2018, Hyderabad</a:t>
              </a:r>
              <a:endParaRPr lang="en-US" sz="1200" dirty="0">
                <a:latin typeface="Times New Roman" panose="02020603050405020304" pitchFamily="18" charset="0"/>
                <a:cs typeface="Times New Roman" panose="02020603050405020304" pitchFamily="18" charset="0"/>
              </a:endParaRPr>
            </a:p>
          </p:txBody>
        </p:sp>
        <p:pic>
          <p:nvPicPr>
            <p:cNvPr id="2054" name="Picture 13" descr="B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30175"/>
              <a:ext cx="96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DSC0184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4225" y="15049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70004"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3" name="Rectangle 2">
            <a:extLst>
              <a:ext uri="{FF2B5EF4-FFF2-40B4-BE49-F238E27FC236}">
                <a16:creationId xmlns:a16="http://schemas.microsoft.com/office/drawing/2014/main" id="{54A771E7-73EF-4138-BE9C-E3C5685BA9BC}"/>
              </a:ext>
            </a:extLst>
          </p:cNvPr>
          <p:cNvSpPr/>
          <p:nvPr/>
        </p:nvSpPr>
        <p:spPr>
          <a:xfrm>
            <a:off x="36872" y="762000"/>
            <a:ext cx="9067799" cy="4801314"/>
          </a:xfrm>
          <a:prstGeom prst="rect">
            <a:avLst/>
          </a:prstGeom>
        </p:spPr>
        <p:txBody>
          <a:bodyPr wrap="square">
            <a:spAutoFit/>
          </a:bodyPr>
          <a:lstStyle/>
          <a:p>
            <a:pPr marL="285750" indent="-285750" algn="just">
              <a:buClr>
                <a:srgbClr val="FF0000"/>
              </a:buCl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PRLIS is being constructed to cater to the needs of irrigation in the drought prone upland areas of </a:t>
            </a:r>
            <a:r>
              <a:rPr lang="en-US" dirty="0" err="1">
                <a:latin typeface="Times New Roman" panose="02020603050405020304" pitchFamily="18" charset="0"/>
                <a:ea typeface="Times New Roman" panose="02020603050405020304" pitchFamily="18" charset="0"/>
              </a:rPr>
              <a:t>Mahabubnagar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Rangareddy</a:t>
            </a:r>
            <a:r>
              <a:rPr lang="en-US" dirty="0">
                <a:latin typeface="Times New Roman" panose="02020603050405020304" pitchFamily="18" charset="0"/>
                <a:ea typeface="Times New Roman" panose="02020603050405020304" pitchFamily="18" charset="0"/>
              </a:rPr>
              <a:t> and Nalgonda districts by </a:t>
            </a:r>
            <a:r>
              <a:rPr lang="en-US" dirty="0">
                <a:solidFill>
                  <a:srgbClr val="FF0000"/>
                </a:solidFill>
                <a:latin typeface="Times New Roman" panose="02020603050405020304" pitchFamily="18" charset="0"/>
                <a:ea typeface="Times New Roman" panose="02020603050405020304" pitchFamily="18" charset="0"/>
              </a:rPr>
              <a:t>drawing and lifting 90 TMC of water</a:t>
            </a:r>
            <a:r>
              <a:rPr lang="en-US" dirty="0">
                <a:latin typeface="Times New Roman" panose="02020603050405020304" pitchFamily="18" charset="0"/>
                <a:ea typeface="Times New Roman" panose="02020603050405020304" pitchFamily="18" charset="0"/>
              </a:rPr>
              <a:t> from foreshore of </a:t>
            </a:r>
            <a:r>
              <a:rPr lang="en-US" dirty="0" err="1">
                <a:latin typeface="Times New Roman" panose="02020603050405020304" pitchFamily="18" charset="0"/>
                <a:ea typeface="Times New Roman" panose="02020603050405020304" pitchFamily="18" charset="0"/>
              </a:rPr>
              <a:t>Srisailam</a:t>
            </a:r>
            <a:r>
              <a:rPr lang="en-US" dirty="0">
                <a:latin typeface="Times New Roman" panose="02020603050405020304" pitchFamily="18" charset="0"/>
                <a:ea typeface="Times New Roman" panose="02020603050405020304" pitchFamily="18" charset="0"/>
              </a:rPr>
              <a:t> reservoir through tunnels and gravity canals, and also to provide drinking water to villages and towns </a:t>
            </a:r>
            <a:r>
              <a:rPr lang="en-US" dirty="0" err="1">
                <a:latin typeface="Times New Roman" panose="02020603050405020304" pitchFamily="18" charset="0"/>
                <a:ea typeface="Times New Roman" panose="02020603050405020304" pitchFamily="18" charset="0"/>
              </a:rPr>
              <a:t>enroute</a:t>
            </a:r>
            <a:r>
              <a:rPr lang="en-US" dirty="0">
                <a:latin typeface="Times New Roman" panose="02020603050405020304" pitchFamily="18" charset="0"/>
                <a:ea typeface="Times New Roman" panose="02020603050405020304" pitchFamily="18" charset="0"/>
              </a:rPr>
              <a:t>. </a:t>
            </a:r>
          </a:p>
          <a:p>
            <a:pPr marL="285750" indent="-285750" algn="just">
              <a:buClr>
                <a:srgbClr val="FF0000"/>
              </a:buClr>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endParaRPr>
          </a:p>
          <a:p>
            <a:pPr marL="285750" indent="-285750" algn="just">
              <a:buClr>
                <a:srgbClr val="FF0000"/>
              </a:buCl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PRLIS is being constructed having the </a:t>
            </a:r>
            <a:r>
              <a:rPr lang="en-US" dirty="0">
                <a:solidFill>
                  <a:srgbClr val="FF0000"/>
                </a:solidFill>
                <a:latin typeface="Times New Roman" panose="02020603050405020304" pitchFamily="18" charset="0"/>
                <a:ea typeface="Times New Roman" panose="02020603050405020304" pitchFamily="18" charset="0"/>
              </a:rPr>
              <a:t>five stage of lifts</a:t>
            </a:r>
            <a:r>
              <a:rPr lang="en-US" dirty="0">
                <a:latin typeface="Times New Roman" panose="02020603050405020304" pitchFamily="18" charset="0"/>
                <a:ea typeface="Times New Roman" panose="02020603050405020304" pitchFamily="18" charset="0"/>
              </a:rPr>
              <a:t> (I, II, III, IV and V) from </a:t>
            </a:r>
            <a:r>
              <a:rPr lang="en-US" dirty="0" err="1">
                <a:latin typeface="Times New Roman" panose="02020603050405020304" pitchFamily="18" charset="0"/>
                <a:ea typeface="Times New Roman" panose="02020603050405020304" pitchFamily="18" charset="0"/>
              </a:rPr>
              <a:t>Srisailam</a:t>
            </a:r>
            <a:r>
              <a:rPr lang="en-US" dirty="0">
                <a:latin typeface="Times New Roman" panose="02020603050405020304" pitchFamily="18" charset="0"/>
                <a:ea typeface="Times New Roman" panose="02020603050405020304" pitchFamily="18" charset="0"/>
              </a:rPr>
              <a:t> reservoir (FRL +269.735 m) to K.P. </a:t>
            </a:r>
            <a:r>
              <a:rPr lang="en-US" dirty="0" err="1">
                <a:latin typeface="Times New Roman" panose="02020603050405020304" pitchFamily="18" charset="0"/>
                <a:ea typeface="Times New Roman" panose="02020603050405020304" pitchFamily="18" charset="0"/>
              </a:rPr>
              <a:t>Lakshmidevipalli</a:t>
            </a:r>
            <a:r>
              <a:rPr lang="en-US" dirty="0">
                <a:latin typeface="Times New Roman" panose="02020603050405020304" pitchFamily="18" charset="0"/>
                <a:ea typeface="Times New Roman" panose="02020603050405020304" pitchFamily="18" charset="0"/>
              </a:rPr>
              <a:t> reservoir (FRL +670 m).</a:t>
            </a:r>
          </a:p>
          <a:p>
            <a:pPr marL="285750" indent="-285750" algn="just">
              <a:buClr>
                <a:srgbClr val="FF0000"/>
              </a:buClr>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endParaRPr>
          </a:p>
          <a:p>
            <a:pPr marL="285750" indent="-285750" algn="just">
              <a:buClr>
                <a:srgbClr val="FF0000"/>
              </a:buCl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Total length of approach channel 63.875 km. Total length of tunnel 47.866 km. Total lift height 400 m. </a:t>
            </a:r>
          </a:p>
          <a:p>
            <a:pPr marL="285750" indent="-285750" algn="just">
              <a:buClr>
                <a:srgbClr val="FF0000"/>
              </a:buClr>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endParaRPr>
          </a:p>
          <a:p>
            <a:pPr marL="285750" indent="-285750" algn="just">
              <a:buClr>
                <a:srgbClr val="FF0000"/>
              </a:buCl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The pump house complex of Lift –II comprises a pump house, a surge pool, draft tube tunnels (10 nos.), emergency exit tunnel, permanent access tunnels (2 nos.) on the either side of the pump house, ventilation duct tunnels (2 nos.), </a:t>
            </a:r>
            <a:r>
              <a:rPr lang="en-US" dirty="0" err="1">
                <a:latin typeface="Times New Roman" panose="02020603050405020304" pitchFamily="18" charset="0"/>
                <a:ea typeface="Times New Roman" panose="02020603050405020304" pitchFamily="18" charset="0"/>
              </a:rPr>
              <a:t>adit</a:t>
            </a:r>
            <a:r>
              <a:rPr lang="en-US" dirty="0">
                <a:latin typeface="Times New Roman" panose="02020603050405020304" pitchFamily="18" charset="0"/>
                <a:ea typeface="Times New Roman" panose="02020603050405020304" pitchFamily="18" charset="0"/>
              </a:rPr>
              <a:t> tunnels, two maintenance bays, annex building, delivery mains (10 nos.) and delivery cistern.</a:t>
            </a:r>
          </a:p>
          <a:p>
            <a:pPr marL="285750" indent="-285750" algn="just">
              <a:buClr>
                <a:srgbClr val="FF0000"/>
              </a:buClr>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endParaRPr>
          </a:p>
          <a:p>
            <a:pPr marL="285750" indent="-285750" algn="just">
              <a:buClr>
                <a:srgbClr val="FF0000"/>
              </a:buCl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New Reservoir – 8 nos. </a:t>
            </a:r>
            <a:endParaRPr lang="en-IN" dirty="0"/>
          </a:p>
        </p:txBody>
      </p:sp>
      <p:sp>
        <p:nvSpPr>
          <p:cNvPr id="7" name="Rectangle 5">
            <a:extLst>
              <a:ext uri="{FF2B5EF4-FFF2-40B4-BE49-F238E27FC236}">
                <a16:creationId xmlns:a16="http://schemas.microsoft.com/office/drawing/2014/main" id="{D869BE41-4F10-43B1-B510-7A4430D7F741}"/>
              </a:ext>
            </a:extLst>
          </p:cNvPr>
          <p:cNvSpPr>
            <a:spLocks noChangeArrowheads="1"/>
          </p:cNvSpPr>
          <p:nvPr/>
        </p:nvSpPr>
        <p:spPr bwMode="auto">
          <a:xfrm>
            <a:off x="46704" y="280671"/>
            <a:ext cx="9067800"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400" b="1" dirty="0" err="1">
                <a:solidFill>
                  <a:schemeClr val="bg1"/>
                </a:solidFill>
                <a:latin typeface="Times New Roman" panose="02020603050405020304" pitchFamily="18" charset="0"/>
                <a:cs typeface="Times New Roman" panose="02020603050405020304" pitchFamily="18" charset="0"/>
              </a:rPr>
              <a:t>Palamuru-Ranga</a:t>
            </a:r>
            <a:r>
              <a:rPr lang="en-US" altLang="en-US" sz="2400" b="1" dirty="0">
                <a:solidFill>
                  <a:schemeClr val="bg1"/>
                </a:solidFill>
                <a:latin typeface="Times New Roman" panose="02020603050405020304" pitchFamily="18" charset="0"/>
                <a:cs typeface="Times New Roman" panose="02020603050405020304" pitchFamily="18" charset="0"/>
              </a:rPr>
              <a:t> Reddy Lift Irrigation Scheme (PRLIS)</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628ECE2-40E6-4C53-885F-6F8D796F82F7}"/>
              </a:ext>
            </a:extLst>
          </p:cNvPr>
          <p:cNvGraphicFramePr>
            <a:graphicFrameLocks noGrp="1"/>
          </p:cNvGraphicFramePr>
          <p:nvPr>
            <p:extLst>
              <p:ext uri="{D42A27DB-BD31-4B8C-83A1-F6EECF244321}">
                <p14:modId xmlns:p14="http://schemas.microsoft.com/office/powerpoint/2010/main" val="4289094788"/>
              </p:ext>
            </p:extLst>
          </p:nvPr>
        </p:nvGraphicFramePr>
        <p:xfrm>
          <a:off x="1371600" y="5963920"/>
          <a:ext cx="6096000" cy="7416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562014971"/>
                    </a:ext>
                  </a:extLst>
                </a:gridCol>
                <a:gridCol w="1828800">
                  <a:extLst>
                    <a:ext uri="{9D8B030D-6E8A-4147-A177-3AD203B41FA5}">
                      <a16:colId xmlns:a16="http://schemas.microsoft.com/office/drawing/2014/main" val="1218695016"/>
                    </a:ext>
                  </a:extLst>
                </a:gridCol>
                <a:gridCol w="3200400">
                  <a:extLst>
                    <a:ext uri="{9D8B030D-6E8A-4147-A177-3AD203B41FA5}">
                      <a16:colId xmlns:a16="http://schemas.microsoft.com/office/drawing/2014/main" val="2397946733"/>
                    </a:ext>
                  </a:extLst>
                </a:gridCol>
              </a:tblGrid>
              <a:tr h="370840">
                <a:tc rowSpan="2">
                  <a:txBody>
                    <a:bodyPr/>
                    <a:lstStyle/>
                    <a:p>
                      <a:pPr algn="ctr"/>
                      <a:r>
                        <a:rPr lang="en-IN" b="0" dirty="0">
                          <a:solidFill>
                            <a:schemeClr val="tx1"/>
                          </a:solidFill>
                          <a:latin typeface="Times New Roman" panose="02020603050405020304" pitchFamily="18" charset="0"/>
                          <a:cs typeface="Times New Roman" panose="02020603050405020304" pitchFamily="18" charset="0"/>
                        </a:rPr>
                        <a:t>P5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b="0" dirty="0">
                          <a:solidFill>
                            <a:schemeClr val="tx1"/>
                          </a:solidFill>
                          <a:latin typeface="Times New Roman" panose="02020603050405020304" pitchFamily="18" charset="0"/>
                          <a:cs typeface="Times New Roman" panose="02020603050405020304" pitchFamily="18" charset="0"/>
                        </a:rPr>
                        <a:t>Surge Pool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b="0" dirty="0">
                          <a:solidFill>
                            <a:schemeClr val="tx1"/>
                          </a:solidFill>
                          <a:latin typeface="Times New Roman" panose="02020603050405020304" pitchFamily="18" charset="0"/>
                          <a:cs typeface="Times New Roman" panose="02020603050405020304" pitchFamily="18" charset="0"/>
                        </a:rPr>
                        <a:t>357 (L) x 31 (W) x 89.81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472162"/>
                  </a:ext>
                </a:extLst>
              </a:tr>
              <a:tr h="370840">
                <a:tc vMerge="1">
                  <a:txBody>
                    <a:bodyPr/>
                    <a:lstStyle/>
                    <a:p>
                      <a:endParaRPr lang="en-IN"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b="0" dirty="0">
                          <a:solidFill>
                            <a:schemeClr val="tx1"/>
                          </a:solidFill>
                          <a:latin typeface="Times New Roman" panose="02020603050405020304" pitchFamily="18" charset="0"/>
                          <a:cs typeface="Times New Roman" panose="02020603050405020304" pitchFamily="18" charset="0"/>
                        </a:rPr>
                        <a:t>Pump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latin typeface="Times New Roman" panose="02020603050405020304" pitchFamily="18" charset="0"/>
                          <a:cs typeface="Times New Roman" panose="02020603050405020304" pitchFamily="18" charset="0"/>
                        </a:rPr>
                        <a:t>402.5 (L) x 26 (W) x 61.50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643092"/>
                  </a:ext>
                </a:extLst>
              </a:tr>
            </a:tbl>
          </a:graphicData>
        </a:graphic>
      </p:graphicFrame>
    </p:spTree>
    <p:extLst>
      <p:ext uri="{BB962C8B-B14F-4D97-AF65-F5344CB8AC3E}">
        <p14:creationId xmlns:p14="http://schemas.microsoft.com/office/powerpoint/2010/main" val="9361493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C3771F-C7C5-4BBD-906B-4B71A516B4D3}"/>
              </a:ext>
            </a:extLst>
          </p:cNvPr>
          <p:cNvGrpSpPr/>
          <p:nvPr/>
        </p:nvGrpSpPr>
        <p:grpSpPr>
          <a:xfrm>
            <a:off x="0" y="0"/>
            <a:ext cx="9144000" cy="6818672"/>
            <a:chOff x="0" y="0"/>
            <a:chExt cx="9144000" cy="6818672"/>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6593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3" name="Rectangle 2">
              <a:extLst>
                <a:ext uri="{FF2B5EF4-FFF2-40B4-BE49-F238E27FC236}">
                  <a16:creationId xmlns:a16="http://schemas.microsoft.com/office/drawing/2014/main" id="{4F0D03AA-EF6D-4CB3-9BB6-84ACC27CC4B5}"/>
                </a:ext>
              </a:extLst>
            </p:cNvPr>
            <p:cNvSpPr/>
            <p:nvPr/>
          </p:nvSpPr>
          <p:spPr>
            <a:xfrm>
              <a:off x="36872" y="878584"/>
              <a:ext cx="9067800" cy="5940088"/>
            </a:xfrm>
            <a:prstGeom prst="rect">
              <a:avLst/>
            </a:prstGeom>
          </p:spPr>
          <p:txBody>
            <a:bodyPr wrap="square">
              <a:spAutoFit/>
            </a:bodyPr>
            <a:lstStyle/>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Assessment of Tunnel Quality Index ‘Q’.</a:t>
              </a:r>
            </a:p>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Geomechanics Classification for the rock mass. </a:t>
              </a:r>
            </a:p>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Determination of Hoek-Brown parameters by the statistical analysis of the results of a set of triaxial tests on core samples.</a:t>
              </a:r>
            </a:p>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Estimation of support pressure and ground squeezing condition.</a:t>
              </a:r>
            </a:p>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Recommendation of support system on the basis of geological characteristics and NMT. </a:t>
              </a:r>
            </a:p>
            <a:p>
              <a:pPr marL="457200" indent="-457200" algn="just">
                <a:spcBef>
                  <a:spcPts val="1200"/>
                </a:spcBef>
                <a:spcAft>
                  <a:spcPts val="1200"/>
                </a:spcAft>
                <a:buClr>
                  <a:srgbClr val="FF0000"/>
                </a:buClr>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Evaluation of efficacy of the support system. </a:t>
              </a:r>
              <a:endParaRPr lang="en-IN" sz="2800" dirty="0"/>
            </a:p>
          </p:txBody>
        </p:sp>
        <p:sp>
          <p:nvSpPr>
            <p:cNvPr id="7" name="Rectangle 6">
              <a:extLst>
                <a:ext uri="{FF2B5EF4-FFF2-40B4-BE49-F238E27FC236}">
                  <a16:creationId xmlns:a16="http://schemas.microsoft.com/office/drawing/2014/main" id="{FBE60735-0D7B-4D7D-82FB-98013A376927}"/>
                </a:ext>
              </a:extLst>
            </p:cNvPr>
            <p:cNvSpPr>
              <a:spLocks noChangeArrowheads="1"/>
            </p:cNvSpPr>
            <p:nvPr/>
          </p:nvSpPr>
          <p:spPr bwMode="auto">
            <a:xfrm>
              <a:off x="46704" y="280671"/>
              <a:ext cx="9067800" cy="58477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b="1" dirty="0">
                  <a:solidFill>
                    <a:schemeClr val="bg1"/>
                  </a:solidFill>
                  <a:latin typeface="Times New Roman" panose="02020603050405020304" pitchFamily="18" charset="0"/>
                  <a:cs typeface="Times New Roman" panose="02020603050405020304" pitchFamily="18" charset="0"/>
                </a:rPr>
                <a:t>Content of the Presentation</a:t>
              </a:r>
              <a:r>
                <a:rPr lang="en-US" b="1"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426457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0C4E79-B9E1-4C57-9C89-BE3B501315D2}"/>
              </a:ext>
            </a:extLst>
          </p:cNvPr>
          <p:cNvGrpSpPr/>
          <p:nvPr/>
        </p:nvGrpSpPr>
        <p:grpSpPr>
          <a:xfrm>
            <a:off x="0" y="0"/>
            <a:ext cx="9144000" cy="5555873"/>
            <a:chOff x="0" y="0"/>
            <a:chExt cx="9144000" cy="5555873"/>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4192"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2" name="Rectangle 1">
              <a:extLst>
                <a:ext uri="{FF2B5EF4-FFF2-40B4-BE49-F238E27FC236}">
                  <a16:creationId xmlns:a16="http://schemas.microsoft.com/office/drawing/2014/main" id="{85318C1C-8732-4390-A3B6-DDEE4595AF1A}"/>
                </a:ext>
              </a:extLst>
            </p:cNvPr>
            <p:cNvSpPr/>
            <p:nvPr/>
          </p:nvSpPr>
          <p:spPr>
            <a:xfrm>
              <a:off x="152400" y="1524000"/>
              <a:ext cx="8962104" cy="4031873"/>
            </a:xfrm>
            <a:prstGeom prst="rect">
              <a:avLst/>
            </a:prstGeom>
          </p:spPr>
          <p:txBody>
            <a:bodyPr wrap="square">
              <a:spAutoFit/>
            </a:bodyPr>
            <a:lstStyle/>
            <a:p>
              <a:pPr marL="457200" indent="-457200" algn="just">
                <a:spcBef>
                  <a:spcPts val="120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For predicting geologic conditions in benching down up to invert level.</a:t>
              </a:r>
            </a:p>
            <a:p>
              <a:pPr marL="457200" indent="-457200" algn="just">
                <a:spcBef>
                  <a:spcPts val="120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Planning support system.</a:t>
              </a:r>
            </a:p>
            <a:p>
              <a:pPr marL="457200" indent="-457200" algn="just">
                <a:spcBef>
                  <a:spcPts val="120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Selecting inclination for best location of supplemental rock bolt.</a:t>
              </a:r>
            </a:p>
            <a:p>
              <a:pPr marL="457200" indent="-457200" algn="just">
                <a:spcBef>
                  <a:spcPts val="120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Choosing strategic locations for various types of instrumentation.</a:t>
              </a:r>
              <a:endParaRPr lang="en-IN" sz="2800" dirty="0"/>
            </a:p>
          </p:txBody>
        </p:sp>
        <p:sp>
          <p:nvSpPr>
            <p:cNvPr id="6" name="Rectangle 5">
              <a:extLst>
                <a:ext uri="{FF2B5EF4-FFF2-40B4-BE49-F238E27FC236}">
                  <a16:creationId xmlns:a16="http://schemas.microsoft.com/office/drawing/2014/main" id="{F2671512-FBC0-4B8B-A37C-1032F21189DA}"/>
                </a:ext>
              </a:extLst>
            </p:cNvPr>
            <p:cNvSpPr>
              <a:spLocks noChangeArrowheads="1"/>
            </p:cNvSpPr>
            <p:nvPr/>
          </p:nvSpPr>
          <p:spPr bwMode="auto">
            <a:xfrm>
              <a:off x="46704" y="280671"/>
              <a:ext cx="9067800" cy="1077218"/>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b="1" dirty="0">
                  <a:solidFill>
                    <a:schemeClr val="bg1"/>
                  </a:solidFill>
                  <a:latin typeface="Times New Roman" panose="02020603050405020304" pitchFamily="18" charset="0"/>
                  <a:cs typeface="Times New Roman" panose="02020603050405020304" pitchFamily="18" charset="0"/>
                </a:rPr>
                <a:t>Application of the Characterization of Rock Mass for Large Cavern </a:t>
              </a:r>
              <a:r>
                <a:rPr lang="en-US" b="1" dirty="0">
                  <a:solidFill>
                    <a:schemeClr val="bg1"/>
                  </a:solidFill>
                  <a:latin typeface="Times New Roman" panose="02020603050405020304" pitchFamily="18" charset="0"/>
                  <a:cs typeface="Times New Roman" panose="02020603050405020304" pitchFamily="18" charset="0"/>
                </a:rPr>
                <a:t>(Heading Portion) </a:t>
              </a:r>
              <a:endParaRPr 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064395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9312"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4" name="Table 3">
            <a:extLst>
              <a:ext uri="{FF2B5EF4-FFF2-40B4-BE49-F238E27FC236}">
                <a16:creationId xmlns:a16="http://schemas.microsoft.com/office/drawing/2014/main" id="{4CFCEA0A-7922-4697-8466-FF8CA83660FD}"/>
              </a:ext>
            </a:extLst>
          </p:cNvPr>
          <p:cNvGraphicFramePr>
            <a:graphicFrameLocks noGrp="1"/>
          </p:cNvGraphicFramePr>
          <p:nvPr>
            <p:extLst>
              <p:ext uri="{D42A27DB-BD31-4B8C-83A1-F6EECF244321}">
                <p14:modId xmlns:p14="http://schemas.microsoft.com/office/powerpoint/2010/main" val="3932840912"/>
              </p:ext>
            </p:extLst>
          </p:nvPr>
        </p:nvGraphicFramePr>
        <p:xfrm>
          <a:off x="76200" y="256842"/>
          <a:ext cx="8991600" cy="6551998"/>
        </p:xfrm>
        <a:graphic>
          <a:graphicData uri="http://schemas.openxmlformats.org/drawingml/2006/table">
            <a:tbl>
              <a:tblPr firstRow="1" firstCol="1" lastRow="1" lastCol="1" bandRow="1" bandCol="1"/>
              <a:tblGrid>
                <a:gridCol w="531250">
                  <a:extLst>
                    <a:ext uri="{9D8B030D-6E8A-4147-A177-3AD203B41FA5}">
                      <a16:colId xmlns:a16="http://schemas.microsoft.com/office/drawing/2014/main" val="447290190"/>
                    </a:ext>
                  </a:extLst>
                </a:gridCol>
                <a:gridCol w="1538246">
                  <a:extLst>
                    <a:ext uri="{9D8B030D-6E8A-4147-A177-3AD203B41FA5}">
                      <a16:colId xmlns:a16="http://schemas.microsoft.com/office/drawing/2014/main" val="1309822107"/>
                    </a:ext>
                  </a:extLst>
                </a:gridCol>
                <a:gridCol w="860307">
                  <a:extLst>
                    <a:ext uri="{9D8B030D-6E8A-4147-A177-3AD203B41FA5}">
                      <a16:colId xmlns:a16="http://schemas.microsoft.com/office/drawing/2014/main" val="1748009997"/>
                    </a:ext>
                  </a:extLst>
                </a:gridCol>
                <a:gridCol w="686858">
                  <a:extLst>
                    <a:ext uri="{9D8B030D-6E8A-4147-A177-3AD203B41FA5}">
                      <a16:colId xmlns:a16="http://schemas.microsoft.com/office/drawing/2014/main" val="1660866905"/>
                    </a:ext>
                  </a:extLst>
                </a:gridCol>
                <a:gridCol w="1384620">
                  <a:extLst>
                    <a:ext uri="{9D8B030D-6E8A-4147-A177-3AD203B41FA5}">
                      <a16:colId xmlns:a16="http://schemas.microsoft.com/office/drawing/2014/main" val="1967459427"/>
                    </a:ext>
                  </a:extLst>
                </a:gridCol>
                <a:gridCol w="1090252">
                  <a:extLst>
                    <a:ext uri="{9D8B030D-6E8A-4147-A177-3AD203B41FA5}">
                      <a16:colId xmlns:a16="http://schemas.microsoft.com/office/drawing/2014/main" val="2595638563"/>
                    </a:ext>
                  </a:extLst>
                </a:gridCol>
                <a:gridCol w="2289528">
                  <a:extLst>
                    <a:ext uri="{9D8B030D-6E8A-4147-A177-3AD203B41FA5}">
                      <a16:colId xmlns:a16="http://schemas.microsoft.com/office/drawing/2014/main" val="2641853734"/>
                    </a:ext>
                  </a:extLst>
                </a:gridCol>
                <a:gridCol w="610539">
                  <a:extLst>
                    <a:ext uri="{9D8B030D-6E8A-4147-A177-3AD203B41FA5}">
                      <a16:colId xmlns:a16="http://schemas.microsoft.com/office/drawing/2014/main" val="3095721295"/>
                    </a:ext>
                  </a:extLst>
                </a:gridCol>
              </a:tblGrid>
              <a:tr h="590872">
                <a:tc gridSpan="8">
                  <a:txBody>
                    <a:bodyPr/>
                    <a:lstStyle/>
                    <a:p>
                      <a:pPr algn="ctr">
                        <a:lnSpc>
                          <a:spcPct val="115000"/>
                        </a:lnSpc>
                        <a:spcBef>
                          <a:spcPts val="400"/>
                        </a:spcBef>
                        <a:spcAft>
                          <a:spcPts val="400"/>
                        </a:spcAft>
                      </a:pPr>
                      <a:r>
                        <a:rPr lang="en-I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Details of Joint Sets Recorded – Additional Surge Pool</a:t>
                      </a: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127807"/>
                  </a:ext>
                </a:extLst>
              </a:tr>
              <a:tr h="829758">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Joint sets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Azimuth / Dip Amount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Spacing (cm)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Strike length (m)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Roughness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Aperture (mm)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Infilling</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GW</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75768"/>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J1</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280­–300/V­­­</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30–150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Fresh/clay coated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612105"/>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J2</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035­–045/10­–25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Fresh/clay coated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67976"/>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J3</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280­–310/65–75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Fresh/clay coated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462897"/>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J4</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280­–300/30–50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75-200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Fresh/clay coated (2-4mm)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22355"/>
                  </a:ext>
                </a:extLst>
              </a:tr>
              <a:tr h="545604">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130–145/50–70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 to 3 mm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 to 3-5 mm clay filling</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854990"/>
                  </a:ext>
                </a:extLst>
              </a:tr>
              <a:tr h="545604">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J6</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240­–260/40–50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 /undulating</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 to 3 mm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 to 3-5 mm slightly alter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766963"/>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J7</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080­–100/70–80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260196"/>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J8</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070­–080/50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311398"/>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J9</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170–185/50–70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359697"/>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JR1</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330–345/30–50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Fresh/clay coated</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064286"/>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JR2</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300–310/20–30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739477"/>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JR3</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160–180/V</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joint walls</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381677"/>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JR4</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240/15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127763"/>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060/80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392878"/>
                  </a:ext>
                </a:extLst>
              </a:tr>
              <a:tr h="290670">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JR6</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340/75</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&gt;10</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Tight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Fresh</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354856"/>
                  </a:ext>
                </a:extLst>
              </a:tr>
              <a:tr h="261450">
                <a:tc gridSpan="8">
                  <a:txBody>
                    <a:bodyPr/>
                    <a:lstStyle/>
                    <a:p>
                      <a:pPr>
                        <a:lnSpc>
                          <a:spcPct val="115000"/>
                        </a:lnSpc>
                        <a:spcBef>
                          <a:spcPts val="400"/>
                        </a:spcBef>
                        <a:spcAft>
                          <a:spcPts val="4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Notes : GW-Groundwater,  JR- Random joint, V- Vertical</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14" marR="50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71822628"/>
                  </a:ext>
                </a:extLst>
              </a:tr>
            </a:tbl>
          </a:graphicData>
        </a:graphic>
      </p:graphicFrame>
    </p:spTree>
    <p:extLst>
      <p:ext uri="{BB962C8B-B14F-4D97-AF65-F5344CB8AC3E}">
        <p14:creationId xmlns:p14="http://schemas.microsoft.com/office/powerpoint/2010/main" val="25945634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D5A969-1295-4B78-973C-EC8E34AF7DB0}"/>
              </a:ext>
            </a:extLst>
          </p:cNvPr>
          <p:cNvGrpSpPr/>
          <p:nvPr/>
        </p:nvGrpSpPr>
        <p:grpSpPr>
          <a:xfrm>
            <a:off x="0" y="0"/>
            <a:ext cx="9144000" cy="6856406"/>
            <a:chOff x="0" y="0"/>
            <a:chExt cx="9144000" cy="6856406"/>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8289"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14" name="Picture 13">
              <a:extLst>
                <a:ext uri="{FF2B5EF4-FFF2-40B4-BE49-F238E27FC236}">
                  <a16:creationId xmlns:a16="http://schemas.microsoft.com/office/drawing/2014/main" id="{DBE38B50-A873-45C5-81E0-FF465478FC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33" t="1672" r="6666" b="2850"/>
            <a:stretch/>
          </p:blipFill>
          <p:spPr>
            <a:xfrm>
              <a:off x="516192" y="238432"/>
              <a:ext cx="8578855" cy="6617974"/>
            </a:xfrm>
            <a:prstGeom prst="rect">
              <a:avLst/>
            </a:prstGeom>
          </p:spPr>
        </p:pic>
        <p:sp>
          <p:nvSpPr>
            <p:cNvPr id="7" name="Rectangle 5">
              <a:extLst>
                <a:ext uri="{FF2B5EF4-FFF2-40B4-BE49-F238E27FC236}">
                  <a16:creationId xmlns:a16="http://schemas.microsoft.com/office/drawing/2014/main" id="{2D8F3D6E-972A-47DF-AC62-14D92EED4420}"/>
                </a:ext>
              </a:extLst>
            </p:cNvPr>
            <p:cNvSpPr>
              <a:spLocks noChangeArrowheads="1"/>
            </p:cNvSpPr>
            <p:nvPr/>
          </p:nvSpPr>
          <p:spPr bwMode="auto">
            <a:xfrm rot="16200000">
              <a:off x="-3016251" y="3316586"/>
              <a:ext cx="6617975"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sz="2400" b="1" dirty="0">
                  <a:solidFill>
                    <a:schemeClr val="bg1"/>
                  </a:solidFill>
                  <a:latin typeface="Arial Black" panose="020B0A04020102020204" pitchFamily="34" charset="0"/>
                  <a:cs typeface="Times New Roman" panose="02020603050405020304" pitchFamily="18" charset="0"/>
                </a:rPr>
                <a:t>3D Geological Map</a:t>
              </a:r>
              <a:r>
                <a:rPr lang="en-US" sz="2400" b="1" dirty="0">
                  <a:solidFill>
                    <a:schemeClr val="bg1"/>
                  </a:solidFill>
                </a:rPr>
                <a:t> </a:t>
              </a:r>
              <a:endParaRPr lang="en-US" sz="2400" dirty="0">
                <a:solidFill>
                  <a:schemeClr val="bg1"/>
                </a:solidFill>
              </a:endParaRPr>
            </a:p>
          </p:txBody>
        </p:sp>
      </p:grpSp>
    </p:spTree>
    <p:extLst>
      <p:ext uri="{BB962C8B-B14F-4D97-AF65-F5344CB8AC3E}">
        <p14:creationId xmlns:p14="http://schemas.microsoft.com/office/powerpoint/2010/main" val="17862423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1360"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5" name="Table 4">
            <a:extLst>
              <a:ext uri="{FF2B5EF4-FFF2-40B4-BE49-F238E27FC236}">
                <a16:creationId xmlns:a16="http://schemas.microsoft.com/office/drawing/2014/main" id="{21FF69E9-9BC4-4399-AB13-9D1093E51B50}"/>
              </a:ext>
            </a:extLst>
          </p:cNvPr>
          <p:cNvGraphicFramePr>
            <a:graphicFrameLocks noGrp="1"/>
          </p:cNvGraphicFramePr>
          <p:nvPr>
            <p:extLst>
              <p:ext uri="{D42A27DB-BD31-4B8C-83A1-F6EECF244321}">
                <p14:modId xmlns:p14="http://schemas.microsoft.com/office/powerpoint/2010/main" val="3499568175"/>
              </p:ext>
            </p:extLst>
          </p:nvPr>
        </p:nvGraphicFramePr>
        <p:xfrm>
          <a:off x="63912" y="285136"/>
          <a:ext cx="8992861" cy="5904001"/>
        </p:xfrm>
        <a:graphic>
          <a:graphicData uri="http://schemas.openxmlformats.org/drawingml/2006/table">
            <a:tbl>
              <a:tblPr firstRow="1" firstCol="1" lastRow="1" lastCol="1" bandRow="1" bandCol="1"/>
              <a:tblGrid>
                <a:gridCol w="1231488">
                  <a:extLst>
                    <a:ext uri="{9D8B030D-6E8A-4147-A177-3AD203B41FA5}">
                      <a16:colId xmlns:a16="http://schemas.microsoft.com/office/drawing/2014/main" val="2502228479"/>
                    </a:ext>
                  </a:extLst>
                </a:gridCol>
                <a:gridCol w="914400">
                  <a:extLst>
                    <a:ext uri="{9D8B030D-6E8A-4147-A177-3AD203B41FA5}">
                      <a16:colId xmlns:a16="http://schemas.microsoft.com/office/drawing/2014/main" val="3875400373"/>
                    </a:ext>
                  </a:extLst>
                </a:gridCol>
                <a:gridCol w="838200">
                  <a:extLst>
                    <a:ext uri="{9D8B030D-6E8A-4147-A177-3AD203B41FA5}">
                      <a16:colId xmlns:a16="http://schemas.microsoft.com/office/drawing/2014/main" val="870587145"/>
                    </a:ext>
                  </a:extLst>
                </a:gridCol>
                <a:gridCol w="1295400">
                  <a:extLst>
                    <a:ext uri="{9D8B030D-6E8A-4147-A177-3AD203B41FA5}">
                      <a16:colId xmlns:a16="http://schemas.microsoft.com/office/drawing/2014/main" val="2892610925"/>
                    </a:ext>
                  </a:extLst>
                </a:gridCol>
                <a:gridCol w="1143000">
                  <a:extLst>
                    <a:ext uri="{9D8B030D-6E8A-4147-A177-3AD203B41FA5}">
                      <a16:colId xmlns:a16="http://schemas.microsoft.com/office/drawing/2014/main" val="128725914"/>
                    </a:ext>
                  </a:extLst>
                </a:gridCol>
                <a:gridCol w="1219200">
                  <a:extLst>
                    <a:ext uri="{9D8B030D-6E8A-4147-A177-3AD203B41FA5}">
                      <a16:colId xmlns:a16="http://schemas.microsoft.com/office/drawing/2014/main" val="4224568844"/>
                    </a:ext>
                  </a:extLst>
                </a:gridCol>
                <a:gridCol w="838200">
                  <a:extLst>
                    <a:ext uri="{9D8B030D-6E8A-4147-A177-3AD203B41FA5}">
                      <a16:colId xmlns:a16="http://schemas.microsoft.com/office/drawing/2014/main" val="3243157615"/>
                    </a:ext>
                  </a:extLst>
                </a:gridCol>
                <a:gridCol w="838200">
                  <a:extLst>
                    <a:ext uri="{9D8B030D-6E8A-4147-A177-3AD203B41FA5}">
                      <a16:colId xmlns:a16="http://schemas.microsoft.com/office/drawing/2014/main" val="1650869618"/>
                    </a:ext>
                  </a:extLst>
                </a:gridCol>
                <a:gridCol w="674773">
                  <a:extLst>
                    <a:ext uri="{9D8B030D-6E8A-4147-A177-3AD203B41FA5}">
                      <a16:colId xmlns:a16="http://schemas.microsoft.com/office/drawing/2014/main" val="1519913756"/>
                    </a:ext>
                  </a:extLst>
                </a:gridCol>
              </a:tblGrid>
              <a:tr h="510233">
                <a:tc gridSpan="9">
                  <a:txBody>
                    <a:bodyPr/>
                    <a:lstStyle/>
                    <a:p>
                      <a:pPr marL="0" algn="ctr">
                        <a:lnSpc>
                          <a:spcPct val="100000"/>
                        </a:lnSpc>
                        <a:spcBef>
                          <a:spcPts val="0"/>
                        </a:spcBef>
                        <a:spcAft>
                          <a:spcPts val="0"/>
                        </a:spcAft>
                      </a:pPr>
                      <a:r>
                        <a:rPr lang="en-I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Results of Lab Tests to Rock Samples</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049985"/>
                  </a:ext>
                </a:extLst>
              </a:tr>
              <a:tr h="1055088">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Rock Type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Elevation (m)</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Density (kg/m</a:t>
                      </a:r>
                      <a:r>
                        <a:rPr lang="en-IN" sz="1400" b="1"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Uniaxial Compressive Strength (MPa)</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Tensile Strength (MPa)</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Modulus of Elasticity (</a:t>
                      </a:r>
                      <a:r>
                        <a:rPr lang="en-IN" sz="1400" b="1" dirty="0" err="1">
                          <a:effectLst/>
                          <a:latin typeface="Times New Roman" panose="02020603050405020304" pitchFamily="18" charset="0"/>
                          <a:ea typeface="Times New Roman" panose="02020603050405020304" pitchFamily="18" charset="0"/>
                          <a:cs typeface="Times New Roman" panose="02020603050405020304" pitchFamily="18" charset="0"/>
                        </a:rPr>
                        <a:t>GPa</a:t>
                      </a: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Poisson’s Ratio</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Cohesion (PMa)</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Friction Angle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31316"/>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249.50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2695</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212</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74.30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47.81</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46.09</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18416"/>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255.50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11.10 - 12.90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235883"/>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 260.00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051772"/>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261.50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2645</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105.77</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44.22</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50.03</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213820"/>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266.00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2690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10.80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45.38</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49.24</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90171"/>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 273.50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2653</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238</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12.70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64.70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47.75</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54.49</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728112"/>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 274.00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2695</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191</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11.00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71.36</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0.25</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38.14</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47.37</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795989"/>
                  </a:ext>
                </a:extLst>
              </a:tr>
              <a:tr h="542335">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 285.00</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2682</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138</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79.79</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8091" marR="1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05112"/>
                  </a:ext>
                </a:extLst>
              </a:tr>
            </a:tbl>
          </a:graphicData>
        </a:graphic>
      </p:graphicFrame>
    </p:spTree>
    <p:extLst>
      <p:ext uri="{BB962C8B-B14F-4D97-AF65-F5344CB8AC3E}">
        <p14:creationId xmlns:p14="http://schemas.microsoft.com/office/powerpoint/2010/main" val="21507452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4294967295"/>
          </p:nvPr>
        </p:nvSpPr>
        <p:spPr>
          <a:xfrm>
            <a:off x="66368" y="846958"/>
            <a:ext cx="9038304" cy="910042"/>
          </a:xfrm>
        </p:spPr>
        <p:txBody>
          <a:bodyPr/>
          <a:lstStyle/>
          <a:p>
            <a:pPr algn="just">
              <a:spcBef>
                <a:spcPts val="0"/>
              </a:spcBef>
            </a:pPr>
            <a:r>
              <a:rPr lang="en-US" sz="2000" dirty="0">
                <a:latin typeface="Times New Roman" panose="02020603050405020304" pitchFamily="18" charset="0"/>
              </a:rPr>
              <a:t>Rock mass classifications form the backbone of the empirical design approach and are widely employed in rock engineering.</a:t>
            </a:r>
          </a:p>
        </p:txBody>
      </p:sp>
      <p:grpSp>
        <p:nvGrpSpPr>
          <p:cNvPr id="2" name="Group 1">
            <a:extLst>
              <a:ext uri="{FF2B5EF4-FFF2-40B4-BE49-F238E27FC236}">
                <a16:creationId xmlns:a16="http://schemas.microsoft.com/office/drawing/2014/main" id="{7FA4654C-A3DE-4D9F-82E8-1F366C2FCCCC}"/>
              </a:ext>
            </a:extLst>
          </p:cNvPr>
          <p:cNvGrpSpPr/>
          <p:nvPr/>
        </p:nvGrpSpPr>
        <p:grpSpPr>
          <a:xfrm>
            <a:off x="0" y="0"/>
            <a:ext cx="9144000" cy="217038"/>
            <a:chOff x="0" y="0"/>
            <a:chExt cx="9144000" cy="217038"/>
          </a:xfrm>
        </p:grpSpPr>
        <p:sp>
          <p:nvSpPr>
            <p:cNvPr id="8" name="Rectangle 7">
              <a:extLst>
                <a:ext uri="{FF2B5EF4-FFF2-40B4-BE49-F238E27FC236}">
                  <a16:creationId xmlns:a16="http://schemas.microsoft.com/office/drawing/2014/main" id="{4EFFAD7A-A2F6-4F0A-8624-497457A83D8A}"/>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9" name="Object 5">
              <a:extLst>
                <a:ext uri="{FF2B5EF4-FFF2-40B4-BE49-F238E27FC236}">
                  <a16:creationId xmlns:a16="http://schemas.microsoft.com/office/drawing/2014/main" id="{D3024AC1-891F-4B03-BD91-8BD2A4C21604}"/>
                </a:ext>
              </a:extLst>
            </p:cNvPr>
            <p:cNvGraphicFramePr>
              <a:graphicFrameLocks noChangeAspect="1"/>
            </p:cNvGraphicFramePr>
            <p:nvPr>
              <p:extLst>
                <p:ext uri="{D42A27DB-BD31-4B8C-83A1-F6EECF244321}">
                  <p14:modId xmlns:p14="http://schemas.microsoft.com/office/powerpoint/2010/main" val="3763024214"/>
                </p:ext>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7556" name="Bitmap Image" r:id="rId3" imgW="2095793" imgH="1428949" progId="Paint.Picture">
                    <p:embed/>
                  </p:oleObj>
                </mc:Choice>
                <mc:Fallback>
                  <p:oleObj name="Bitmap Image" r:id="rId3" imgW="2095793" imgH="1428949" progId="Paint.Picture">
                    <p:embed/>
                    <p:pic>
                      <p:nvPicPr>
                        <p:cNvPr id="9" name="Object 5">
                          <a:extLst>
                            <a:ext uri="{FF2B5EF4-FFF2-40B4-BE49-F238E27FC236}">
                              <a16:creationId xmlns:a16="http://schemas.microsoft.com/office/drawing/2014/main" id="{643C96CD-2116-4D4C-951C-C36D9AEEF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10" name="Rectangle 9">
            <a:extLst>
              <a:ext uri="{FF2B5EF4-FFF2-40B4-BE49-F238E27FC236}">
                <a16:creationId xmlns:a16="http://schemas.microsoft.com/office/drawing/2014/main" id="{66149474-9169-486C-AF7D-883A02D2A7D6}"/>
              </a:ext>
            </a:extLst>
          </p:cNvPr>
          <p:cNvSpPr/>
          <p:nvPr/>
        </p:nvSpPr>
        <p:spPr>
          <a:xfrm>
            <a:off x="76200" y="2327163"/>
            <a:ext cx="8991600" cy="4503797"/>
          </a:xfrm>
          <a:prstGeom prst="rect">
            <a:avLst/>
          </a:prstGeom>
        </p:spPr>
        <p:txBody>
          <a:bodyPr wrap="square">
            <a:spAutoFit/>
          </a:bodyPr>
          <a:lstStyle/>
          <a:p>
            <a:pPr marL="342900" indent="-342900" algn="just">
              <a:spcBef>
                <a:spcPts val="1000"/>
              </a:spcBef>
              <a:spcAft>
                <a:spcPts val="1000"/>
              </a:spcAf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There has been a significant advance within support philosophy and technology in underground excavations since the introduction of the Q-system in 1974. </a:t>
            </a:r>
          </a:p>
          <a:p>
            <a:pPr marL="342900" indent="-342900" algn="just">
              <a:spcBef>
                <a:spcPts val="1000"/>
              </a:spcBef>
              <a:spcAft>
                <a:spcPts val="1000"/>
              </a:spcAf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After its introduction in 1974, two revisions of the support chart have been carried out. </a:t>
            </a:r>
          </a:p>
          <a:p>
            <a:pPr marL="342900" indent="-342900" algn="just">
              <a:spcBef>
                <a:spcPts val="1000"/>
              </a:spcBef>
              <a:spcAft>
                <a:spcPts val="1000"/>
              </a:spcAf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On the basis of 1050 examples mainly from Norwegian underground excavations an extensive updating was done in 1993 (</a:t>
            </a:r>
            <a:r>
              <a:rPr lang="en-IN" sz="2000" dirty="0" err="1">
                <a:latin typeface="Times New Roman" panose="02020603050405020304" pitchFamily="18" charset="0"/>
                <a:cs typeface="Times New Roman" panose="02020603050405020304" pitchFamily="18" charset="0"/>
              </a:rPr>
              <a:t>Grimstad</a:t>
            </a:r>
            <a:r>
              <a:rPr lang="en-IN" sz="2000" dirty="0">
                <a:latin typeface="Times New Roman" panose="02020603050405020304" pitchFamily="18" charset="0"/>
                <a:cs typeface="Times New Roman" panose="02020603050405020304" pitchFamily="18" charset="0"/>
              </a:rPr>
              <a:t> and Barton, 1993). </a:t>
            </a:r>
          </a:p>
          <a:p>
            <a:pPr marL="342900" indent="-342900" algn="just">
              <a:spcBef>
                <a:spcPts val="1000"/>
              </a:spcBef>
              <a:spcAft>
                <a:spcPts val="1000"/>
              </a:spcAf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Based on more than 900 new examples from underground excavations in Norway, Switzerland and India, an updating was made in 2002. </a:t>
            </a:r>
          </a:p>
          <a:p>
            <a:pPr marL="342900" indent="-342900" algn="just">
              <a:spcBef>
                <a:spcPts val="1000"/>
              </a:spcBef>
              <a:spcAft>
                <a:spcPts val="1000"/>
              </a:spcAf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This update also included analytical research with respect to the thickness, spacing and reinforcement of reinforced ribs of sprayed concrete </a:t>
            </a:r>
            <a:r>
              <a:rPr lang="en-IN" sz="2000" dirty="0">
                <a:solidFill>
                  <a:srgbClr val="FF0000"/>
                </a:solidFill>
                <a:latin typeface="Times New Roman" panose="02020603050405020304" pitchFamily="18" charset="0"/>
                <a:cs typeface="Times New Roman" panose="02020603050405020304" pitchFamily="18" charset="0"/>
              </a:rPr>
              <a:t>(RRS)</a:t>
            </a:r>
            <a:r>
              <a:rPr lang="en-IN" sz="2000" dirty="0">
                <a:latin typeface="Times New Roman" panose="02020603050405020304" pitchFamily="18" charset="0"/>
                <a:cs typeface="Times New Roman" panose="02020603050405020304" pitchFamily="18" charset="0"/>
              </a:rPr>
              <a:t> as a function of the load and the mass quality (</a:t>
            </a:r>
            <a:r>
              <a:rPr lang="en-IN" sz="2000" dirty="0" err="1">
                <a:latin typeface="Times New Roman" panose="02020603050405020304" pitchFamily="18" charset="0"/>
                <a:cs typeface="Times New Roman" panose="02020603050405020304" pitchFamily="18" charset="0"/>
              </a:rPr>
              <a:t>Grimstad</a:t>
            </a:r>
            <a:r>
              <a:rPr lang="en-IN" sz="2000" dirty="0">
                <a:latin typeface="Times New Roman" panose="02020603050405020304" pitchFamily="18" charset="0"/>
                <a:cs typeface="Times New Roman" panose="02020603050405020304" pitchFamily="18" charset="0"/>
              </a:rPr>
              <a:t> et al. 2002).</a:t>
            </a:r>
          </a:p>
        </p:txBody>
      </p:sp>
      <p:sp>
        <p:nvSpPr>
          <p:cNvPr id="11" name="Rectangle 10">
            <a:extLst>
              <a:ext uri="{FF2B5EF4-FFF2-40B4-BE49-F238E27FC236}">
                <a16:creationId xmlns:a16="http://schemas.microsoft.com/office/drawing/2014/main" id="{591022A4-3404-4AA1-B374-0BA19C2FB146}"/>
              </a:ext>
            </a:extLst>
          </p:cNvPr>
          <p:cNvSpPr>
            <a:spLocks noChangeArrowheads="1"/>
          </p:cNvSpPr>
          <p:nvPr/>
        </p:nvSpPr>
        <p:spPr bwMode="auto">
          <a:xfrm>
            <a:off x="46704" y="304800"/>
            <a:ext cx="9067800" cy="523220"/>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800" b="1" dirty="0">
                <a:solidFill>
                  <a:schemeClr val="bg1"/>
                </a:solidFill>
                <a:latin typeface="Times New Roman" panose="02020603050405020304" pitchFamily="18" charset="0"/>
                <a:cs typeface="Times New Roman" panose="02020603050405020304" pitchFamily="18" charset="0"/>
              </a:rPr>
              <a:t>ROCK MASS CLASSIFICATIONS</a:t>
            </a:r>
            <a:r>
              <a:rPr lang="en-US" sz="2800" b="1"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F8A98EF-99F7-48B0-A7D0-AAC1E7B55DE3}"/>
              </a:ext>
            </a:extLst>
          </p:cNvPr>
          <p:cNvSpPr>
            <a:spLocks noChangeArrowheads="1"/>
          </p:cNvSpPr>
          <p:nvPr/>
        </p:nvSpPr>
        <p:spPr bwMode="auto">
          <a:xfrm>
            <a:off x="39328" y="1794839"/>
            <a:ext cx="9067800"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Q-System Some Background </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52400" y="990600"/>
            <a:ext cx="8839200" cy="5638800"/>
          </a:xfrm>
        </p:spPr>
        <p:txBody>
          <a:bodyPr/>
          <a:lstStyle/>
          <a:p>
            <a:pPr marL="0" indent="0" algn="just">
              <a:lnSpc>
                <a:spcPct val="80000"/>
              </a:lnSpc>
              <a:buFontTx/>
              <a:buNone/>
            </a:pPr>
            <a:r>
              <a:rPr lang="en-US" sz="2400" dirty="0">
                <a:latin typeface="Times New Roman" panose="02020603050405020304" pitchFamily="18" charset="0"/>
              </a:rPr>
              <a:t>The Q system is based on numerical assessment of the rock mass quality using six different parameters. These six parameters are grouped into three quotients to give the overall rock mass quality Q.</a:t>
            </a: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endParaRPr lang="en-US" sz="2400" dirty="0">
              <a:latin typeface="Times New Roman" panose="02020603050405020304" pitchFamily="18" charset="0"/>
            </a:endParaRPr>
          </a:p>
          <a:p>
            <a:pPr marL="0" indent="0" algn="just">
              <a:lnSpc>
                <a:spcPct val="80000"/>
              </a:lnSpc>
              <a:buFontTx/>
              <a:buNone/>
            </a:pPr>
            <a:r>
              <a:rPr lang="en-US" sz="2400" dirty="0">
                <a:latin typeface="Times New Roman" panose="02020603050405020304" pitchFamily="18" charset="0"/>
              </a:rPr>
              <a:t>Where:</a:t>
            </a:r>
          </a:p>
          <a:p>
            <a:pPr marL="114300" lvl="1" indent="0" algn="just">
              <a:buFont typeface="Wingdings" panose="05000000000000000000" pitchFamily="2" charset="2"/>
              <a:buNone/>
            </a:pPr>
            <a:r>
              <a:rPr lang="en-US" sz="2400" dirty="0">
                <a:latin typeface="Times New Roman" panose="02020603050405020304" pitchFamily="18" charset="0"/>
              </a:rPr>
              <a:t>RQD  = Rock Quality Designation,  Jn = Number of joint sets,              </a:t>
            </a:r>
          </a:p>
          <a:p>
            <a:pPr marL="114300" lvl="1" indent="0" algn="just">
              <a:buFont typeface="Wingdings" panose="05000000000000000000" pitchFamily="2" charset="2"/>
              <a:buNone/>
            </a:pPr>
            <a:r>
              <a:rPr lang="en-US" sz="2400" dirty="0">
                <a:latin typeface="Times New Roman" panose="02020603050405020304" pitchFamily="18" charset="0"/>
              </a:rPr>
              <a:t>Jr       = Joint roughness number,      Ja = Joint alteration number,  </a:t>
            </a:r>
          </a:p>
          <a:p>
            <a:pPr marL="114300" lvl="1" indent="0" algn="just">
              <a:buFont typeface="Wingdings" panose="05000000000000000000" pitchFamily="2" charset="2"/>
              <a:buNone/>
            </a:pPr>
            <a:r>
              <a:rPr lang="en-US" sz="2400" dirty="0" err="1">
                <a:latin typeface="Times New Roman" panose="02020603050405020304" pitchFamily="18" charset="0"/>
              </a:rPr>
              <a:t>Jw</a:t>
            </a:r>
            <a:r>
              <a:rPr lang="en-US" sz="2400" dirty="0">
                <a:latin typeface="Times New Roman" panose="02020603050405020304" pitchFamily="18" charset="0"/>
              </a:rPr>
              <a:t>     = Joint water reduction number, SRF=Stress Reduction Factor.</a:t>
            </a:r>
          </a:p>
          <a:p>
            <a:pPr marL="114300" lvl="1" indent="0" algn="just">
              <a:buFont typeface="Wingdings" panose="05000000000000000000" pitchFamily="2" charset="2"/>
              <a:buNone/>
            </a:pPr>
            <a:r>
              <a:rPr lang="en-US" sz="2400" dirty="0">
                <a:latin typeface="Times New Roman" panose="02020603050405020304" pitchFamily="18" charset="0"/>
              </a:rPr>
              <a:t>The rock quality can range from Q = 0.001 to Q = 1000 on a logarithmic rock mass quality scale.</a:t>
            </a:r>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85975"/>
            <a:ext cx="53340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grpSp>
        <p:nvGrpSpPr>
          <p:cNvPr id="8" name="Group 7">
            <a:extLst>
              <a:ext uri="{FF2B5EF4-FFF2-40B4-BE49-F238E27FC236}">
                <a16:creationId xmlns:a16="http://schemas.microsoft.com/office/drawing/2014/main" id="{F12011B4-E7A4-4B41-BC60-044E620C0BD7}"/>
              </a:ext>
            </a:extLst>
          </p:cNvPr>
          <p:cNvGrpSpPr/>
          <p:nvPr/>
        </p:nvGrpSpPr>
        <p:grpSpPr>
          <a:xfrm>
            <a:off x="0" y="0"/>
            <a:ext cx="9144000" cy="217038"/>
            <a:chOff x="0" y="0"/>
            <a:chExt cx="9144000" cy="217038"/>
          </a:xfrm>
        </p:grpSpPr>
        <p:sp>
          <p:nvSpPr>
            <p:cNvPr id="9" name="Rectangle 8">
              <a:extLst>
                <a:ext uri="{FF2B5EF4-FFF2-40B4-BE49-F238E27FC236}">
                  <a16:creationId xmlns:a16="http://schemas.microsoft.com/office/drawing/2014/main" id="{872CAF80-BAAD-4C1D-9D6A-66E0F54E32DC}"/>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0" name="Object 5">
              <a:extLst>
                <a:ext uri="{FF2B5EF4-FFF2-40B4-BE49-F238E27FC236}">
                  <a16:creationId xmlns:a16="http://schemas.microsoft.com/office/drawing/2014/main" id="{1C0A76E0-59D9-4DF2-854D-6818D91D8372}"/>
                </a:ext>
              </a:extLst>
            </p:cNvPr>
            <p:cNvGraphicFramePr>
              <a:graphicFrameLocks noChangeAspect="1"/>
            </p:cNvGraphicFramePr>
            <p:nvPr>
              <p:extLst>
                <p:ext uri="{D42A27DB-BD31-4B8C-83A1-F6EECF244321}">
                  <p14:modId xmlns:p14="http://schemas.microsoft.com/office/powerpoint/2010/main" val="1362218164"/>
                </p:ext>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53334" name="Bitmap Image" r:id="rId4" imgW="2095793" imgH="1428949" progId="Paint.Picture">
                    <p:embed/>
                  </p:oleObj>
                </mc:Choice>
                <mc:Fallback>
                  <p:oleObj name="Bitmap Image" r:id="rId4" imgW="2095793" imgH="1428949" progId="Paint.Picture">
                    <p:embed/>
                    <p:pic>
                      <p:nvPicPr>
                        <p:cNvPr id="9" name="Object 5">
                          <a:extLst>
                            <a:ext uri="{FF2B5EF4-FFF2-40B4-BE49-F238E27FC236}">
                              <a16:creationId xmlns:a16="http://schemas.microsoft.com/office/drawing/2014/main" id="{643C96CD-2116-4D4C-951C-C36D9AEEF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11" name="Rectangle 10">
            <a:extLst>
              <a:ext uri="{FF2B5EF4-FFF2-40B4-BE49-F238E27FC236}">
                <a16:creationId xmlns:a16="http://schemas.microsoft.com/office/drawing/2014/main" id="{87A3DAD8-A0FB-475C-A6F3-B0F42A521183}"/>
              </a:ext>
            </a:extLst>
          </p:cNvPr>
          <p:cNvSpPr>
            <a:spLocks noChangeArrowheads="1"/>
          </p:cNvSpPr>
          <p:nvPr/>
        </p:nvSpPr>
        <p:spPr bwMode="auto">
          <a:xfrm>
            <a:off x="39328" y="304800"/>
            <a:ext cx="9067800" cy="523220"/>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800" b="1" dirty="0">
                <a:solidFill>
                  <a:schemeClr val="bg1"/>
                </a:solidFill>
                <a:latin typeface="Times New Roman" panose="02020603050405020304" pitchFamily="18" charset="0"/>
                <a:cs typeface="Times New Roman" panose="02020603050405020304" pitchFamily="18" charset="0"/>
              </a:rPr>
              <a:t>Norwegian Tunneling Method </a:t>
            </a:r>
            <a:r>
              <a:rPr lang="en-US" sz="2800" b="1"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033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4" name="Table 3">
            <a:extLst>
              <a:ext uri="{FF2B5EF4-FFF2-40B4-BE49-F238E27FC236}">
                <a16:creationId xmlns:a16="http://schemas.microsoft.com/office/drawing/2014/main" id="{EBDB4725-3CF4-4479-9678-B09F61B550E4}"/>
              </a:ext>
            </a:extLst>
          </p:cNvPr>
          <p:cNvGraphicFramePr>
            <a:graphicFrameLocks noGrp="1"/>
          </p:cNvGraphicFramePr>
          <p:nvPr>
            <p:extLst>
              <p:ext uri="{D42A27DB-BD31-4B8C-83A1-F6EECF244321}">
                <p14:modId xmlns:p14="http://schemas.microsoft.com/office/powerpoint/2010/main" val="3640436016"/>
              </p:ext>
            </p:extLst>
          </p:nvPr>
        </p:nvGraphicFramePr>
        <p:xfrm>
          <a:off x="35232" y="248264"/>
          <a:ext cx="9067800" cy="6573074"/>
        </p:xfrm>
        <a:graphic>
          <a:graphicData uri="http://schemas.openxmlformats.org/drawingml/2006/table">
            <a:tbl>
              <a:tblPr firstRow="1" firstCol="1" lastRow="1" lastCol="1" bandRow="1" bandCol="1"/>
              <a:tblGrid>
                <a:gridCol w="802968">
                  <a:extLst>
                    <a:ext uri="{9D8B030D-6E8A-4147-A177-3AD203B41FA5}">
                      <a16:colId xmlns:a16="http://schemas.microsoft.com/office/drawing/2014/main" val="338158912"/>
                    </a:ext>
                  </a:extLst>
                </a:gridCol>
                <a:gridCol w="1295400">
                  <a:extLst>
                    <a:ext uri="{9D8B030D-6E8A-4147-A177-3AD203B41FA5}">
                      <a16:colId xmlns:a16="http://schemas.microsoft.com/office/drawing/2014/main" val="658950822"/>
                    </a:ext>
                  </a:extLst>
                </a:gridCol>
                <a:gridCol w="990600">
                  <a:extLst>
                    <a:ext uri="{9D8B030D-6E8A-4147-A177-3AD203B41FA5}">
                      <a16:colId xmlns:a16="http://schemas.microsoft.com/office/drawing/2014/main" val="4261119377"/>
                    </a:ext>
                  </a:extLst>
                </a:gridCol>
                <a:gridCol w="685800">
                  <a:extLst>
                    <a:ext uri="{9D8B030D-6E8A-4147-A177-3AD203B41FA5}">
                      <a16:colId xmlns:a16="http://schemas.microsoft.com/office/drawing/2014/main" val="3025364115"/>
                    </a:ext>
                  </a:extLst>
                </a:gridCol>
                <a:gridCol w="609600">
                  <a:extLst>
                    <a:ext uri="{9D8B030D-6E8A-4147-A177-3AD203B41FA5}">
                      <a16:colId xmlns:a16="http://schemas.microsoft.com/office/drawing/2014/main" val="87611401"/>
                    </a:ext>
                  </a:extLst>
                </a:gridCol>
                <a:gridCol w="1295400">
                  <a:extLst>
                    <a:ext uri="{9D8B030D-6E8A-4147-A177-3AD203B41FA5}">
                      <a16:colId xmlns:a16="http://schemas.microsoft.com/office/drawing/2014/main" val="2327030360"/>
                    </a:ext>
                  </a:extLst>
                </a:gridCol>
                <a:gridCol w="1066800">
                  <a:extLst>
                    <a:ext uri="{9D8B030D-6E8A-4147-A177-3AD203B41FA5}">
                      <a16:colId xmlns:a16="http://schemas.microsoft.com/office/drawing/2014/main" val="3897444949"/>
                    </a:ext>
                  </a:extLst>
                </a:gridCol>
                <a:gridCol w="685800">
                  <a:extLst>
                    <a:ext uri="{9D8B030D-6E8A-4147-A177-3AD203B41FA5}">
                      <a16:colId xmlns:a16="http://schemas.microsoft.com/office/drawing/2014/main" val="273711608"/>
                    </a:ext>
                  </a:extLst>
                </a:gridCol>
                <a:gridCol w="914400">
                  <a:extLst>
                    <a:ext uri="{9D8B030D-6E8A-4147-A177-3AD203B41FA5}">
                      <a16:colId xmlns:a16="http://schemas.microsoft.com/office/drawing/2014/main" val="2195336826"/>
                    </a:ext>
                  </a:extLst>
                </a:gridCol>
                <a:gridCol w="721032">
                  <a:extLst>
                    <a:ext uri="{9D8B030D-6E8A-4147-A177-3AD203B41FA5}">
                      <a16:colId xmlns:a16="http://schemas.microsoft.com/office/drawing/2014/main" val="1959590602"/>
                    </a:ext>
                  </a:extLst>
                </a:gridCol>
              </a:tblGrid>
              <a:tr h="468000">
                <a:tc gridSpan="10">
                  <a:txBody>
                    <a:bodyPr/>
                    <a:lstStyle/>
                    <a:p>
                      <a:pPr marL="0" algn="ctr">
                        <a:lnSpc>
                          <a:spcPct val="100000"/>
                        </a:lnSpc>
                        <a:spcBef>
                          <a:spcPts val="0"/>
                        </a:spcBef>
                        <a:spcAft>
                          <a:spcPts val="0"/>
                        </a:spcAft>
                      </a:pPr>
                      <a:r>
                        <a:rPr lang="en-I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Q-values recorded from the heading portion of the additional surge pool</a:t>
                      </a:r>
                      <a:endParaRPr lang="en-IN"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64843863"/>
                  </a:ext>
                </a:extLst>
              </a:tr>
              <a:tr h="228360">
                <a:tc rowSpan="2">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Chainage (m)</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Rock Type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RQD (%)</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IN" sz="1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J</a:t>
                      </a:r>
                      <a:r>
                        <a:rPr lang="en-IN" sz="1400" b="1" baseline="-25000">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J</a:t>
                      </a:r>
                      <a:r>
                        <a:rPr lang="en-IN" sz="1400" b="1" baseline="-250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J</a:t>
                      </a:r>
                      <a:r>
                        <a:rPr lang="en-IN" sz="1400" b="1" baseline="-2500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SRF</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63993628"/>
                  </a:ext>
                </a:extLst>
              </a:tr>
              <a:tr h="22836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algn="ctr">
                        <a:lnSpc>
                          <a:spcPct val="100000"/>
                        </a:lnSpc>
                        <a:spcBef>
                          <a:spcPts val="0"/>
                        </a:spcBef>
                        <a:spcAft>
                          <a:spcPts val="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128626"/>
                  </a:ext>
                </a:extLst>
              </a:tr>
              <a:tr h="718037">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92-98</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 to 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to unaltered joint wall</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Minor inflow to 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10.22 to 16.33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110092"/>
                  </a:ext>
                </a:extLst>
              </a:tr>
              <a:tr h="512512">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20-30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joint walls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Minor inflow</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30881"/>
                  </a:ext>
                </a:extLst>
              </a:tr>
              <a:tr h="718037">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30-65</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88-99</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 to 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to unaltered joint wall</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10.89-15.33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58387"/>
                  </a:ext>
                </a:extLst>
              </a:tr>
              <a:tr h="685071">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65-105</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82-95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2+R to 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joint walls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Minor inflow to 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4.72-7.92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801144"/>
                  </a:ext>
                </a:extLst>
              </a:tr>
              <a:tr h="685071">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105-125</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75-95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2+R to 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Unaltered joint wall</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Minor inflow to 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10.56-14.17</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237241"/>
                  </a:ext>
                </a:extLst>
              </a:tr>
              <a:tr h="685071">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125-195</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75-95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2+R to 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Slightly altered joint walls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Minor inflow to 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4.17-7.92</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6936662"/>
                  </a:ext>
                </a:extLst>
              </a:tr>
              <a:tr h="491963">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195-210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95-98</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Unaltered joint wall</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Dry excavation</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15.83-16.33</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51236079"/>
                  </a:ext>
                </a:extLst>
              </a:tr>
              <a:tr h="512512">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210-220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Coarse grained pink granite</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Smooth planar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Slightly altered joint walls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Dry excavation</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Medium stress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875095"/>
                  </a:ext>
                </a:extLst>
              </a:tr>
              <a:tr h="456710">
                <a:tc gridSpan="10">
                  <a:txBody>
                    <a:bodyPr/>
                    <a:lstStyle/>
                    <a:p>
                      <a:pPr marL="0" algn="ctr">
                        <a:lnSpc>
                          <a:spcPct val="100000"/>
                        </a:lnSpc>
                        <a:spcBef>
                          <a:spcPts val="0"/>
                        </a:spcBef>
                        <a:spcAft>
                          <a:spcPts val="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RQD = Rock Quality Designation, Jn = Joint Set Number, Jr = Joint Roughness Number, </a:t>
                      </a:r>
                      <a:r>
                        <a:rPr lang="en-IN" sz="1400" dirty="0" err="1">
                          <a:effectLst/>
                          <a:latin typeface="Times New Roman" panose="02020603050405020304" pitchFamily="18" charset="0"/>
                          <a:ea typeface="Times New Roman" panose="02020603050405020304" pitchFamily="18" charset="0"/>
                          <a:cs typeface="Times New Roman" panose="02020603050405020304" pitchFamily="18" charset="0"/>
                        </a:rPr>
                        <a:t>Ja</a:t>
                      </a: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 = Joint Alteration Number, </a:t>
                      </a:r>
                      <a:r>
                        <a:rPr lang="en-IN" sz="1400" dirty="0" err="1">
                          <a:effectLst/>
                          <a:latin typeface="Times New Roman" panose="02020603050405020304" pitchFamily="18" charset="0"/>
                          <a:ea typeface="Times New Roman" panose="02020603050405020304" pitchFamily="18" charset="0"/>
                          <a:cs typeface="Times New Roman" panose="02020603050405020304" pitchFamily="18" charset="0"/>
                        </a:rPr>
                        <a:t>Jw</a:t>
                      </a: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 = Joint Water Reduction Factor and SRF = Stress Reduction Factor</a:t>
                      </a:r>
                    </a:p>
                    <a:p>
                      <a:pPr marL="0" algn="ctr">
                        <a:lnSpc>
                          <a:spcPct val="100000"/>
                        </a:lnSpc>
                        <a:spcBef>
                          <a:spcPts val="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Average Q = 9.58, 59% fair rock mass category &amp; 41% good rock mass category</a:t>
                      </a:r>
                    </a:p>
                  </a:txBody>
                  <a:tcPr marL="8349" marR="83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23591765"/>
                  </a:ext>
                </a:extLst>
              </a:tr>
            </a:tbl>
          </a:graphicData>
        </a:graphic>
      </p:graphicFrame>
    </p:spTree>
    <p:extLst>
      <p:ext uri="{BB962C8B-B14F-4D97-AF65-F5344CB8AC3E}">
        <p14:creationId xmlns:p14="http://schemas.microsoft.com/office/powerpoint/2010/main" val="22338095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C2CDB6-C198-450D-9D7E-FCEC7D8F5EF9}"/>
              </a:ext>
            </a:extLst>
          </p:cNvPr>
          <p:cNvGrpSpPr/>
          <p:nvPr/>
        </p:nvGrpSpPr>
        <p:grpSpPr>
          <a:xfrm>
            <a:off x="0" y="0"/>
            <a:ext cx="9144000" cy="6801148"/>
            <a:chOff x="0" y="0"/>
            <a:chExt cx="9144000" cy="6801148"/>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238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6" name="Rectangle 5">
              <a:extLst>
                <a:ext uri="{FF2B5EF4-FFF2-40B4-BE49-F238E27FC236}">
                  <a16:creationId xmlns:a16="http://schemas.microsoft.com/office/drawing/2014/main" id="{2191630B-5F63-44DA-B868-B57DCAC803B0}"/>
                </a:ext>
              </a:extLst>
            </p:cNvPr>
            <p:cNvSpPr>
              <a:spLocks noChangeArrowheads="1"/>
            </p:cNvSpPr>
            <p:nvPr/>
          </p:nvSpPr>
          <p:spPr bwMode="auto">
            <a:xfrm>
              <a:off x="76200" y="1219200"/>
              <a:ext cx="8991600" cy="3477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RMR system was developed by </a:t>
              </a: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Bieniawski</a:t>
              </a: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in 1973 and it was modified over the years as more case histories became available and also to conform with international standards and procedures.</a:t>
              </a:r>
            </a:p>
            <a:p>
              <a:pPr algn="just" eaLnBrk="1" hangingPunct="1">
                <a:defRPr/>
              </a:pPr>
              <a:endPar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eaLnBrk="1" hangingPunct="1">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To following six parameters are used to classify a rock mass</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Uniaxial compressive strength of rock material</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Rock quality designation (RQD)</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Spacing of discontinuities</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Condition of discontinuities</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Groundwater conditions</a:t>
              </a:r>
            </a:p>
            <a:p>
              <a:pPr marL="895350" lvl="1" indent="-342900" algn="just" eaLnBrk="1" hangingPunct="1">
                <a:buClr>
                  <a:srgbClr val="FF0000"/>
                </a:buClr>
                <a:buFont typeface="Wingdings" panose="05000000000000000000" pitchFamily="2" charset="2"/>
                <a:buChar char="§"/>
                <a:defRPr/>
              </a:pP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Orientation of discontinuities</a:t>
              </a:r>
            </a:p>
          </p:txBody>
        </p:sp>
        <p:sp>
          <p:nvSpPr>
            <p:cNvPr id="8" name="Rectangle 7">
              <a:extLst>
                <a:ext uri="{FF2B5EF4-FFF2-40B4-BE49-F238E27FC236}">
                  <a16:creationId xmlns:a16="http://schemas.microsoft.com/office/drawing/2014/main" id="{33344ABB-6EB8-4776-AE14-3F001FB5332E}"/>
                </a:ext>
              </a:extLst>
            </p:cNvPr>
            <p:cNvSpPr>
              <a:spLocks noChangeArrowheads="1"/>
            </p:cNvSpPr>
            <p:nvPr/>
          </p:nvSpPr>
          <p:spPr bwMode="auto">
            <a:xfrm>
              <a:off x="39328" y="265093"/>
              <a:ext cx="9067800" cy="954107"/>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800" b="1" dirty="0">
                  <a:solidFill>
                    <a:schemeClr val="bg1"/>
                  </a:solidFill>
                  <a:latin typeface="Times New Roman" panose="02020603050405020304" pitchFamily="18" charset="0"/>
                  <a:cs typeface="Times New Roman" panose="02020603050405020304" pitchFamily="18" charset="0"/>
                </a:rPr>
                <a:t>Geomechanics Classification</a:t>
              </a:r>
            </a:p>
            <a:p>
              <a:pPr algn="ctr" eaLnBrk="1" hangingPunct="1">
                <a:spcBef>
                  <a:spcPct val="0"/>
                </a:spcBef>
                <a:buNone/>
              </a:pPr>
              <a:r>
                <a:rPr lang="en-US" altLang="en-US" sz="2800" b="1" dirty="0">
                  <a:solidFill>
                    <a:schemeClr val="bg1"/>
                  </a:solidFill>
                  <a:latin typeface="Times New Roman" panose="02020603050405020304" pitchFamily="18" charset="0"/>
                  <a:cs typeface="Times New Roman" panose="02020603050405020304" pitchFamily="18" charset="0"/>
                </a:rPr>
                <a:t>(Rock Mass Rating System) </a:t>
              </a:r>
              <a:r>
                <a:rPr lang="en-US" sz="2800" b="1"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808335B-DBC3-474E-84E1-A63743224872}"/>
                </a:ext>
              </a:extLst>
            </p:cNvPr>
            <p:cNvSpPr txBox="1"/>
            <p:nvPr/>
          </p:nvSpPr>
          <p:spPr>
            <a:xfrm>
              <a:off x="0" y="4800600"/>
              <a:ext cx="9134168" cy="2000548"/>
            </a:xfrm>
            <a:prstGeom prst="rect">
              <a:avLst/>
            </a:prstGeom>
            <a:solidFill>
              <a:schemeClr val="accent5">
                <a:lumMod val="25000"/>
              </a:schemeClr>
            </a:solidFill>
          </p:spPr>
          <p:txBody>
            <a:bodyPr wrap="square" rtlCol="0">
              <a:spAutoFit/>
            </a:bodyPr>
            <a:lstStyle/>
            <a:p>
              <a:r>
                <a:rPr lang="en-IN" sz="2400" dirty="0">
                  <a:solidFill>
                    <a:srgbClr val="FF9900"/>
                  </a:solidFill>
                  <a:latin typeface="Times New Roman" panose="02020603050405020304" pitchFamily="18" charset="0"/>
                  <a:cs typeface="Times New Roman" panose="02020603050405020304" pitchFamily="18" charset="0"/>
                </a:rPr>
                <a:t>Rock Mass Rating (RMR)</a:t>
              </a:r>
            </a:p>
            <a:p>
              <a:endParaRPr lang="en-IN" sz="2000" dirty="0">
                <a:latin typeface="Times New Roman" panose="02020603050405020304" pitchFamily="18" charset="0"/>
                <a:cs typeface="Times New Roman" panose="02020603050405020304" pitchFamily="18" charset="0"/>
              </a:endParaRPr>
            </a:p>
            <a:p>
              <a:r>
                <a:rPr lang="en-IN" sz="2000" dirty="0">
                  <a:solidFill>
                    <a:schemeClr val="bg1"/>
                  </a:solidFill>
                  <a:latin typeface="Times New Roman" panose="02020603050405020304" pitchFamily="18" charset="0"/>
                  <a:cs typeface="Times New Roman" panose="02020603050405020304" pitchFamily="18" charset="0"/>
                </a:rPr>
                <a:t>1973 – based upon 49 tunnels</a:t>
              </a:r>
            </a:p>
            <a:p>
              <a:r>
                <a:rPr lang="en-IN" sz="2000" dirty="0">
                  <a:solidFill>
                    <a:schemeClr val="bg1"/>
                  </a:solidFill>
                  <a:latin typeface="Times New Roman" panose="02020603050405020304" pitchFamily="18" charset="0"/>
                  <a:cs typeface="Times New Roman" panose="02020603050405020304" pitchFamily="18" charset="0"/>
                </a:rPr>
                <a:t>1984 – 62 coal mining projects </a:t>
              </a:r>
            </a:p>
            <a:p>
              <a:r>
                <a:rPr lang="en-IN" sz="2000" dirty="0">
                  <a:solidFill>
                    <a:schemeClr val="bg1"/>
                  </a:solidFill>
                  <a:latin typeface="Times New Roman" panose="02020603050405020304" pitchFamily="18" charset="0"/>
                  <a:cs typeface="Times New Roman" panose="02020603050405020304" pitchFamily="18" charset="0"/>
                </a:rPr>
                <a:t>1987 – 78 tunnelling and mining case histories</a:t>
              </a:r>
            </a:p>
            <a:p>
              <a:r>
                <a:rPr lang="en-IN" sz="2000" dirty="0">
                  <a:solidFill>
                    <a:schemeClr val="bg1"/>
                  </a:solidFill>
                  <a:latin typeface="Times New Roman" panose="02020603050405020304" pitchFamily="18" charset="0"/>
                  <a:cs typeface="Times New Roman" panose="02020603050405020304" pitchFamily="18" charset="0"/>
                </a:rPr>
                <a:t>1989 – based upon 351 civil engineering and mining case histories </a:t>
              </a:r>
            </a:p>
          </p:txBody>
        </p:sp>
      </p:grpSp>
    </p:spTree>
    <p:extLst>
      <p:ext uri="{BB962C8B-B14F-4D97-AF65-F5344CB8AC3E}">
        <p14:creationId xmlns:p14="http://schemas.microsoft.com/office/powerpoint/2010/main" val="21947371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9B06A5-BF0E-4A33-A4DF-2F3739FDE101}"/>
              </a:ext>
            </a:extLst>
          </p:cNvPr>
          <p:cNvGrpSpPr/>
          <p:nvPr/>
        </p:nvGrpSpPr>
        <p:grpSpPr>
          <a:xfrm>
            <a:off x="0" y="0"/>
            <a:ext cx="9144000" cy="5747266"/>
            <a:chOff x="0" y="0"/>
            <a:chExt cx="9144000" cy="5747266"/>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ext uri="{D42A27DB-BD31-4B8C-83A1-F6EECF244321}">
                    <p14:modId xmlns:p14="http://schemas.microsoft.com/office/powerpoint/2010/main" val="1362218164"/>
                  </p:ext>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6467" name="Bitmap Image" r:id="rId3" imgW="2095793" imgH="1428949" progId="Paint.Picture">
                      <p:embed/>
                    </p:oleObj>
                  </mc:Choice>
                  <mc:Fallback>
                    <p:oleObj name="Bitmap Image" r:id="rId3" imgW="2095793" imgH="1428949" progId="Paint.Picture">
                      <p:embed/>
                      <p:pic>
                        <p:nvPicPr>
                          <p:cNvPr id="9" name="Object 5">
                            <a:extLst>
                              <a:ext uri="{FF2B5EF4-FFF2-40B4-BE49-F238E27FC236}">
                                <a16:creationId xmlns:a16="http://schemas.microsoft.com/office/drawing/2014/main" id="{643C96CD-2116-4D4C-951C-C36D9AEEF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2" name="Rectangle 1">
              <a:extLst>
                <a:ext uri="{FF2B5EF4-FFF2-40B4-BE49-F238E27FC236}">
                  <a16:creationId xmlns:a16="http://schemas.microsoft.com/office/drawing/2014/main" id="{4563B486-8F3C-4484-B5F6-EDD8D5EC50B4}"/>
                </a:ext>
              </a:extLst>
            </p:cNvPr>
            <p:cNvSpPr/>
            <p:nvPr/>
          </p:nvSpPr>
          <p:spPr>
            <a:xfrm>
              <a:off x="76200" y="1143000"/>
              <a:ext cx="8915400" cy="1687963"/>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en-IN" sz="2400" dirty="0">
                  <a:latin typeface="Times New Roman" panose="02020603050405020304" pitchFamily="18" charset="0"/>
                  <a:ea typeface="Calibri" panose="020F0502020204030204" pitchFamily="34" charset="0"/>
                  <a:cs typeface="Mangal" panose="02040503050203030202" pitchFamily="18" charset="0"/>
                </a:rPr>
                <a:t>To cater the needs of irrigation in the drought prone upland.</a:t>
              </a:r>
            </a:p>
            <a:p>
              <a:pPr marL="342900" indent="-342900" algn="just">
                <a:lnSpc>
                  <a:spcPct val="150000"/>
                </a:lnSpc>
                <a:spcAft>
                  <a:spcPts val="0"/>
                </a:spcAft>
                <a:buFont typeface="Wingdings" panose="05000000000000000000" pitchFamily="2" charset="2"/>
                <a:buChar char="Ø"/>
              </a:pPr>
              <a:r>
                <a:rPr lang="en-IN" sz="2400" dirty="0">
                  <a:latin typeface="Times New Roman" panose="02020603050405020304" pitchFamily="18" charset="0"/>
                  <a:ea typeface="Calibri" panose="020F0502020204030204" pitchFamily="34" charset="0"/>
                  <a:cs typeface="Mangal" panose="02040503050203030202" pitchFamily="18" charset="0"/>
                </a:rPr>
                <a:t>Also to provide drinking water to villages &amp; towns </a:t>
              </a:r>
              <a:r>
                <a:rPr lang="en-IN" sz="2400" dirty="0" err="1">
                  <a:latin typeface="Times New Roman" panose="02020603050405020304" pitchFamily="18" charset="0"/>
                  <a:ea typeface="Calibri" panose="020F0502020204030204" pitchFamily="34" charset="0"/>
                  <a:cs typeface="Mangal" panose="02040503050203030202" pitchFamily="18" charset="0"/>
                </a:rPr>
                <a:t>onroute</a:t>
              </a:r>
              <a:r>
                <a:rPr lang="en-IN" sz="2400" dirty="0">
                  <a:latin typeface="Times New Roman" panose="02020603050405020304" pitchFamily="18" charset="0"/>
                  <a:ea typeface="Calibri" panose="020F0502020204030204" pitchFamily="34" charset="0"/>
                  <a:cs typeface="Mangal" panose="02040503050203030202" pitchFamily="18" charset="0"/>
                </a:rPr>
                <a:t>, industries. </a:t>
              </a:r>
            </a:p>
          </p:txBody>
        </p:sp>
        <p:sp>
          <p:nvSpPr>
            <p:cNvPr id="6" name="Rectangle 5">
              <a:extLst>
                <a:ext uri="{FF2B5EF4-FFF2-40B4-BE49-F238E27FC236}">
                  <a16:creationId xmlns:a16="http://schemas.microsoft.com/office/drawing/2014/main" id="{92A0A145-8781-4C6B-8D04-285B6BE0C0A0}"/>
                </a:ext>
              </a:extLst>
            </p:cNvPr>
            <p:cNvSpPr>
              <a:spLocks noChangeArrowheads="1"/>
            </p:cNvSpPr>
            <p:nvPr/>
          </p:nvSpPr>
          <p:spPr bwMode="auto">
            <a:xfrm>
              <a:off x="76200" y="482025"/>
              <a:ext cx="8991600" cy="58477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IN"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Purpose of Construction</a:t>
              </a:r>
              <a:r>
                <a:rPr lang="en-US" b="1"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6140579-23A1-4F28-BEE6-C12A68F962E7}"/>
                </a:ext>
              </a:extLst>
            </p:cNvPr>
            <p:cNvSpPr/>
            <p:nvPr/>
          </p:nvSpPr>
          <p:spPr>
            <a:xfrm>
              <a:off x="76200" y="3321024"/>
              <a:ext cx="8991600" cy="2426242"/>
            </a:xfrm>
            <a:prstGeom prst="rect">
              <a:avLst/>
            </a:prstGeom>
          </p:spPr>
          <p:txBody>
            <a:bodyPr wrap="square">
              <a:spAutoFit/>
            </a:bodyPr>
            <a:lstStyle/>
            <a:p>
              <a:pPr lvl="0" algn="just">
                <a:lnSpc>
                  <a:spcPct val="150000"/>
                </a:lnSpc>
                <a:spcAft>
                  <a:spcPts val="0"/>
                </a:spcAft>
              </a:pPr>
              <a:r>
                <a:rPr lang="en-IN" sz="3200" dirty="0">
                  <a:solidFill>
                    <a:srgbClr val="FF0000"/>
                  </a:solidFill>
                  <a:latin typeface="Times New Roman" panose="02020603050405020304" pitchFamily="18" charset="0"/>
                  <a:ea typeface="Calibri" panose="020F0502020204030204" pitchFamily="34" charset="0"/>
                  <a:cs typeface="Mangal" panose="02040503050203030202" pitchFamily="18" charset="0"/>
                </a:rPr>
                <a:t>The major lift irrigation schemes are:</a:t>
              </a:r>
            </a:p>
            <a:p>
              <a:pPr marL="342900" lvl="0" indent="-342900" algn="just">
                <a:lnSpc>
                  <a:spcPct val="150000"/>
                </a:lnSpc>
                <a:spcAft>
                  <a:spcPts val="0"/>
                </a:spcAft>
                <a:buFont typeface="Wingdings" panose="05000000000000000000" pitchFamily="2" charset="2"/>
                <a:buChar char="Ø"/>
              </a:pPr>
              <a:r>
                <a:rPr lang="en-IN" sz="2400" dirty="0">
                  <a:solidFill>
                    <a:srgbClr val="000000"/>
                  </a:solidFill>
                  <a:latin typeface="Times New Roman" panose="02020603050405020304" pitchFamily="18" charset="0"/>
                  <a:ea typeface="Calibri" panose="020F0502020204030204" pitchFamily="34" charset="0"/>
                  <a:cs typeface="Mangal" panose="02040503050203030202" pitchFamily="18" charset="0"/>
                </a:rPr>
                <a:t>Mahatma Gandhi </a:t>
              </a:r>
              <a:r>
                <a:rPr lang="en-IN" sz="2400"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Kalwakurthi</a:t>
              </a:r>
              <a:r>
                <a:rPr lang="en-IN" sz="2400" dirty="0">
                  <a:solidFill>
                    <a:srgbClr val="000000"/>
                  </a:solidFill>
                  <a:latin typeface="Times New Roman" panose="02020603050405020304" pitchFamily="18" charset="0"/>
                  <a:ea typeface="Calibri" panose="020F0502020204030204" pitchFamily="34" charset="0"/>
                  <a:cs typeface="Mangal" panose="02040503050203030202" pitchFamily="18" charset="0"/>
                </a:rPr>
                <a:t> Lift Irrigation Scheme (MGKLIS) </a:t>
              </a:r>
            </a:p>
            <a:p>
              <a:pPr marL="342900" lvl="0" indent="-342900" algn="just">
                <a:lnSpc>
                  <a:spcPct val="150000"/>
                </a:lnSpc>
                <a:spcAft>
                  <a:spcPts val="0"/>
                </a:spcAft>
                <a:buFont typeface="Wingdings" panose="05000000000000000000" pitchFamily="2" charset="2"/>
                <a:buChar char="Ø"/>
              </a:pPr>
              <a:r>
                <a:rPr lang="en-IN" sz="2400"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Kaleshwaram</a:t>
              </a:r>
              <a:r>
                <a:rPr lang="en-IN" sz="2400" dirty="0">
                  <a:solidFill>
                    <a:srgbClr val="000000"/>
                  </a:solidFill>
                  <a:latin typeface="Times New Roman" panose="02020603050405020304" pitchFamily="18" charset="0"/>
                  <a:ea typeface="Calibri" panose="020F0502020204030204" pitchFamily="34" charset="0"/>
                  <a:cs typeface="Mangal" panose="02040503050203030202" pitchFamily="18" charset="0"/>
                </a:rPr>
                <a:t>-DBRAPCSS Link-II Lift Irrigation Scheme (KLIS) </a:t>
              </a:r>
            </a:p>
            <a:p>
              <a:pPr marL="342900" lvl="0" indent="-342900" algn="just">
                <a:lnSpc>
                  <a:spcPct val="150000"/>
                </a:lnSpc>
                <a:spcAft>
                  <a:spcPts val="0"/>
                </a:spcAft>
                <a:buFont typeface="Wingdings" panose="05000000000000000000" pitchFamily="2" charset="2"/>
                <a:buChar char="Ø"/>
              </a:pPr>
              <a:r>
                <a:rPr lang="en-IN" sz="2400"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Palamuru</a:t>
              </a:r>
              <a:r>
                <a:rPr lang="en-IN" sz="2400" dirty="0">
                  <a:solidFill>
                    <a:srgbClr val="000000"/>
                  </a:solidFill>
                  <a:latin typeface="Times New Roman" panose="02020603050405020304" pitchFamily="18" charset="0"/>
                  <a:ea typeface="Calibri" panose="020F0502020204030204" pitchFamily="34" charset="0"/>
                  <a:cs typeface="Mangal" panose="02040503050203030202" pitchFamily="18" charset="0"/>
                </a:rPr>
                <a:t> </a:t>
              </a:r>
              <a:r>
                <a:rPr lang="en-IN" sz="2400"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Ranga</a:t>
              </a:r>
              <a:r>
                <a:rPr lang="en-IN" sz="2400" dirty="0">
                  <a:solidFill>
                    <a:srgbClr val="000000"/>
                  </a:solidFill>
                  <a:latin typeface="Times New Roman" panose="02020603050405020304" pitchFamily="18" charset="0"/>
                  <a:ea typeface="Calibri" panose="020F0502020204030204" pitchFamily="34" charset="0"/>
                  <a:cs typeface="Mangal" panose="02040503050203030202" pitchFamily="18" charset="0"/>
                </a:rPr>
                <a:t> Reddy lift irrigation scheme (PRLIS). </a:t>
              </a:r>
              <a:endParaRPr lang="en-IN" sz="2400" dirty="0"/>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3409"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EADE07C6-363E-4521-A641-F6EF8A5497D3}"/>
              </a:ext>
            </a:extLst>
          </p:cNvPr>
          <p:cNvGraphicFramePr>
            <a:graphicFrameLocks noGrp="1"/>
          </p:cNvGraphicFramePr>
          <p:nvPr>
            <p:extLst>
              <p:ext uri="{D42A27DB-BD31-4B8C-83A1-F6EECF244321}">
                <p14:modId xmlns:p14="http://schemas.microsoft.com/office/powerpoint/2010/main" val="4032675841"/>
              </p:ext>
            </p:extLst>
          </p:nvPr>
        </p:nvGraphicFramePr>
        <p:xfrm>
          <a:off x="46704" y="274800"/>
          <a:ext cx="9038165" cy="5364000"/>
        </p:xfrm>
        <a:graphic>
          <a:graphicData uri="http://schemas.openxmlformats.org/drawingml/2006/table">
            <a:tbl>
              <a:tblPr firstRow="1" firstCol="1" lastRow="1" lastCol="1" bandRow="1" bandCol="1"/>
              <a:tblGrid>
                <a:gridCol w="867696">
                  <a:extLst>
                    <a:ext uri="{9D8B030D-6E8A-4147-A177-3AD203B41FA5}">
                      <a16:colId xmlns:a16="http://schemas.microsoft.com/office/drawing/2014/main" val="1648096437"/>
                    </a:ext>
                  </a:extLst>
                </a:gridCol>
                <a:gridCol w="533400">
                  <a:extLst>
                    <a:ext uri="{9D8B030D-6E8A-4147-A177-3AD203B41FA5}">
                      <a16:colId xmlns:a16="http://schemas.microsoft.com/office/drawing/2014/main" val="1550638094"/>
                    </a:ext>
                  </a:extLst>
                </a:gridCol>
                <a:gridCol w="457200">
                  <a:extLst>
                    <a:ext uri="{9D8B030D-6E8A-4147-A177-3AD203B41FA5}">
                      <a16:colId xmlns:a16="http://schemas.microsoft.com/office/drawing/2014/main" val="3490488818"/>
                    </a:ext>
                  </a:extLst>
                </a:gridCol>
                <a:gridCol w="762000">
                  <a:extLst>
                    <a:ext uri="{9D8B030D-6E8A-4147-A177-3AD203B41FA5}">
                      <a16:colId xmlns:a16="http://schemas.microsoft.com/office/drawing/2014/main" val="3055548715"/>
                    </a:ext>
                  </a:extLst>
                </a:gridCol>
                <a:gridCol w="533400">
                  <a:extLst>
                    <a:ext uri="{9D8B030D-6E8A-4147-A177-3AD203B41FA5}">
                      <a16:colId xmlns:a16="http://schemas.microsoft.com/office/drawing/2014/main" val="1505144063"/>
                    </a:ext>
                  </a:extLst>
                </a:gridCol>
                <a:gridCol w="533400">
                  <a:extLst>
                    <a:ext uri="{9D8B030D-6E8A-4147-A177-3AD203B41FA5}">
                      <a16:colId xmlns:a16="http://schemas.microsoft.com/office/drawing/2014/main" val="2233753504"/>
                    </a:ext>
                  </a:extLst>
                </a:gridCol>
                <a:gridCol w="609600">
                  <a:extLst>
                    <a:ext uri="{9D8B030D-6E8A-4147-A177-3AD203B41FA5}">
                      <a16:colId xmlns:a16="http://schemas.microsoft.com/office/drawing/2014/main" val="274764463"/>
                    </a:ext>
                  </a:extLst>
                </a:gridCol>
                <a:gridCol w="685800">
                  <a:extLst>
                    <a:ext uri="{9D8B030D-6E8A-4147-A177-3AD203B41FA5}">
                      <a16:colId xmlns:a16="http://schemas.microsoft.com/office/drawing/2014/main" val="1973778637"/>
                    </a:ext>
                  </a:extLst>
                </a:gridCol>
                <a:gridCol w="533400">
                  <a:extLst>
                    <a:ext uri="{9D8B030D-6E8A-4147-A177-3AD203B41FA5}">
                      <a16:colId xmlns:a16="http://schemas.microsoft.com/office/drawing/2014/main" val="2206794185"/>
                    </a:ext>
                  </a:extLst>
                </a:gridCol>
                <a:gridCol w="533400">
                  <a:extLst>
                    <a:ext uri="{9D8B030D-6E8A-4147-A177-3AD203B41FA5}">
                      <a16:colId xmlns:a16="http://schemas.microsoft.com/office/drawing/2014/main" val="1527675615"/>
                    </a:ext>
                  </a:extLst>
                </a:gridCol>
                <a:gridCol w="609600">
                  <a:extLst>
                    <a:ext uri="{9D8B030D-6E8A-4147-A177-3AD203B41FA5}">
                      <a16:colId xmlns:a16="http://schemas.microsoft.com/office/drawing/2014/main" val="723936624"/>
                    </a:ext>
                  </a:extLst>
                </a:gridCol>
                <a:gridCol w="685800">
                  <a:extLst>
                    <a:ext uri="{9D8B030D-6E8A-4147-A177-3AD203B41FA5}">
                      <a16:colId xmlns:a16="http://schemas.microsoft.com/office/drawing/2014/main" val="2259656504"/>
                    </a:ext>
                  </a:extLst>
                </a:gridCol>
                <a:gridCol w="685800">
                  <a:extLst>
                    <a:ext uri="{9D8B030D-6E8A-4147-A177-3AD203B41FA5}">
                      <a16:colId xmlns:a16="http://schemas.microsoft.com/office/drawing/2014/main" val="3511729422"/>
                    </a:ext>
                  </a:extLst>
                </a:gridCol>
                <a:gridCol w="1007669">
                  <a:extLst>
                    <a:ext uri="{9D8B030D-6E8A-4147-A177-3AD203B41FA5}">
                      <a16:colId xmlns:a16="http://schemas.microsoft.com/office/drawing/2014/main" val="77658627"/>
                    </a:ext>
                  </a:extLst>
                </a:gridCol>
              </a:tblGrid>
              <a:tr h="786541">
                <a:tc gridSpan="14">
                  <a:txBody>
                    <a:bodyPr/>
                    <a:lstStyle/>
                    <a:p>
                      <a:pPr marL="0" algn="ctr">
                        <a:lnSpc>
                          <a:spcPct val="100000"/>
                        </a:lnSpc>
                        <a:spcBef>
                          <a:spcPts val="0"/>
                        </a:spcBef>
                        <a:spcAft>
                          <a:spcPts val="0"/>
                        </a:spcAft>
                      </a:pPr>
                      <a:r>
                        <a:rPr lang="en-US" sz="2400" b="1" dirty="0">
                          <a:solidFill>
                            <a:schemeClr val="bg1"/>
                          </a:solidFill>
                          <a:latin typeface="Times New Roman" panose="02020603050405020304" pitchFamily="18" charset="0"/>
                          <a:ea typeface="Times New Roman" panose="02020603050405020304" pitchFamily="18" charset="0"/>
                        </a:rPr>
                        <a:t>RMR Values Determined at Different Chainage</a:t>
                      </a:r>
                      <a:endParaRPr lang="en-I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marL="0" algn="ctr">
                        <a:lnSpc>
                          <a:spcPct val="100000"/>
                        </a:lnSpc>
                        <a:spcBef>
                          <a:spcPts val="0"/>
                        </a:spcBef>
                        <a:spcAft>
                          <a:spcPts val="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369938030"/>
                  </a:ext>
                </a:extLst>
              </a:tr>
              <a:tr h="462065">
                <a:tc row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Chainage (m)</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UCS (MPa)</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RQD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Spacing (cm)</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Condition of Discontinuity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row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GW</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Adjustment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RMR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859610058"/>
                  </a:ext>
                </a:extLst>
              </a:tr>
              <a:tr h="83242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Pers. (m)</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err="1">
                          <a:effectLst/>
                          <a:latin typeface="Times New Roman" panose="02020603050405020304" pitchFamily="18" charset="0"/>
                          <a:ea typeface="Times New Roman" panose="02020603050405020304" pitchFamily="18" charset="0"/>
                          <a:cs typeface="Times New Roman" panose="02020603050405020304" pitchFamily="18" charset="0"/>
                        </a:rPr>
                        <a:t>Aper</a:t>
                      </a: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 (mm)</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err="1">
                          <a:effectLst/>
                          <a:latin typeface="Times New Roman" panose="02020603050405020304" pitchFamily="18" charset="0"/>
                          <a:ea typeface="Times New Roman" panose="02020603050405020304" pitchFamily="18" charset="0"/>
                          <a:cs typeface="Times New Roman" panose="02020603050405020304" pitchFamily="18" charset="0"/>
                        </a:rPr>
                        <a:t>Roug</a:t>
                      </a: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err="1">
                          <a:effectLst/>
                          <a:latin typeface="Times New Roman" panose="02020603050405020304" pitchFamily="18" charset="0"/>
                          <a:ea typeface="Times New Roman" panose="02020603050405020304" pitchFamily="18" charset="0"/>
                          <a:cs typeface="Times New Roman" panose="02020603050405020304" pitchFamily="18" charset="0"/>
                        </a:rPr>
                        <a:t>Infil</a:t>
                      </a: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 (mm)</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W G</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L="0" algn="ctr">
                        <a:lnSpc>
                          <a:spcPct val="100000"/>
                        </a:lnSpc>
                        <a:spcBef>
                          <a:spcPts val="0"/>
                        </a:spcBef>
                        <a:spcAft>
                          <a:spcPts val="0"/>
                        </a:spcAft>
                      </a:pPr>
                      <a:r>
                        <a:rPr lang="en-IN"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Orien</a:t>
                      </a: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Rating</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Rating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IN" dirty="0"/>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10766"/>
                  </a:ext>
                </a:extLst>
              </a:tr>
              <a:tr h="721524">
                <a:tc>
                  <a:txBody>
                    <a:bodyPr/>
                    <a:lstStyle/>
                    <a:p>
                      <a:pPr marL="0" algn="ctr">
                        <a:lnSpc>
                          <a:spcPct val="100000"/>
                        </a:lnSpc>
                        <a:spcBef>
                          <a:spcPts val="0"/>
                        </a:spcBef>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0-20</a:t>
                      </a: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92-98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&lt;0.1 – 1.5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Soft &gt;5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W-I</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Damp - dry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66-71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Good rock</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950549"/>
                  </a:ext>
                </a:extLst>
              </a:tr>
              <a:tr h="527084">
                <a:tc>
                  <a:txBody>
                    <a:bodyPr/>
                    <a:lstStyle/>
                    <a:p>
                      <a:pPr marL="0" algn="ctr">
                        <a:lnSpc>
                          <a:spcPct val="100000"/>
                        </a:lnSpc>
                        <a:spcBef>
                          <a:spcPts val="0"/>
                        </a:spcBef>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20-30</a:t>
                      </a: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Soft &gt;5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W-I</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Damp</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Good rock</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125923"/>
                  </a:ext>
                </a:extLst>
              </a:tr>
              <a:tr h="665901">
                <a:tc>
                  <a:txBody>
                    <a:bodyPr/>
                    <a:lstStyle/>
                    <a:p>
                      <a:pPr marL="0" algn="ctr">
                        <a:lnSpc>
                          <a:spcPct val="100000"/>
                        </a:lnSpc>
                        <a:spcBef>
                          <a:spcPts val="0"/>
                        </a:spcBef>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30-65</a:t>
                      </a: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88-99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&lt;0.1 – 1.5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Soft &gt;5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W-I</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67-71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Good rock</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884349"/>
                  </a:ext>
                </a:extLst>
              </a:tr>
              <a:tr h="665901">
                <a:tc>
                  <a:txBody>
                    <a:bodyPr/>
                    <a:lstStyle/>
                    <a:p>
                      <a:pPr marL="0" algn="ctr">
                        <a:lnSpc>
                          <a:spcPct val="100000"/>
                        </a:lnSpc>
                        <a:spcBef>
                          <a:spcPts val="0"/>
                        </a:spcBef>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65-195</a:t>
                      </a: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138-180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75-95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20-60 &amp;</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&lt;0.1 &amp;</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Soft &gt;5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W-I-WII</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Damp - dry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53-65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Fair to Good rock</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34983273"/>
                  </a:ext>
                </a:extLst>
              </a:tr>
              <a:tr h="702557">
                <a:tc>
                  <a:txBody>
                    <a:bodyPr/>
                    <a:lstStyle/>
                    <a:p>
                      <a:pPr marL="0" algn="ctr">
                        <a:lnSpc>
                          <a:spcPct val="100000"/>
                        </a:lnSpc>
                        <a:spcBef>
                          <a:spcPts val="0"/>
                        </a:spcBef>
                        <a:spcAft>
                          <a:spcPts val="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195-220</a:t>
                      </a: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238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95-98</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60-200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&gt;20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&lt;0.1 – 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Smooth</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Soft &gt;5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W-I</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Dry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67-71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Good rock</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72" marR="490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62115331"/>
                  </a:ext>
                </a:extLst>
              </a:tr>
            </a:tbl>
          </a:graphicData>
        </a:graphic>
      </p:graphicFrame>
    </p:spTree>
    <p:extLst>
      <p:ext uri="{BB962C8B-B14F-4D97-AF65-F5344CB8AC3E}">
        <p14:creationId xmlns:p14="http://schemas.microsoft.com/office/powerpoint/2010/main" val="32030478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F68D63-9E22-4A6C-8764-B50D83505480}"/>
              </a:ext>
            </a:extLst>
          </p:cNvPr>
          <p:cNvGrpSpPr/>
          <p:nvPr/>
        </p:nvGrpSpPr>
        <p:grpSpPr>
          <a:xfrm>
            <a:off x="0" y="0"/>
            <a:ext cx="9144000" cy="6526940"/>
            <a:chOff x="0" y="0"/>
            <a:chExt cx="9144000" cy="652694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443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4417"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EAC04E56-54A9-47F2-B0F2-52C9BC634C42}"/>
                </a:ext>
              </a:extLst>
            </p:cNvPr>
            <p:cNvSpPr/>
            <p:nvPr/>
          </p:nvSpPr>
          <p:spPr>
            <a:xfrm>
              <a:off x="83576" y="762000"/>
              <a:ext cx="8991600" cy="4813497"/>
            </a:xfrm>
            <a:prstGeom prst="rect">
              <a:avLst/>
            </a:prstGeom>
          </p:spPr>
          <p:txBody>
            <a:bodyPr wrap="square">
              <a:spAutoFit/>
            </a:bodyPr>
            <a:lstStyle/>
            <a:p>
              <a:pPr algn="just">
                <a:lnSpc>
                  <a:spcPct val="150000"/>
                </a:lnSpc>
                <a:spcAft>
                  <a:spcPts val="0"/>
                </a:spcAft>
              </a:pPr>
              <a:r>
                <a:rPr lang="en-IN" sz="2000" dirty="0">
                  <a:latin typeface="Times New Roman" panose="02020603050405020304" pitchFamily="18" charset="0"/>
                  <a:ea typeface="Times New Roman" panose="02020603050405020304" pitchFamily="18" charset="0"/>
                  <a:cs typeface="Times New Roman" panose="02020603050405020304" pitchFamily="18" charset="0"/>
                </a:rPr>
                <a:t>In order to use the Hoek-Brown criterion </a:t>
              </a:r>
              <a:r>
                <a:rPr lang="en-IN" sz="2000" b="1" dirty="0">
                  <a:latin typeface="Times New Roman" panose="02020603050405020304" pitchFamily="18" charset="0"/>
                  <a:ea typeface="Times New Roman" panose="02020603050405020304" pitchFamily="18" charset="0"/>
                  <a:cs typeface="Times New Roman" panose="02020603050405020304" pitchFamily="18" charset="0"/>
                </a:rPr>
                <a:t>for estimating the strength and deformability of jointed rock masses</a:t>
              </a:r>
              <a:r>
                <a:rPr lang="en-IN" sz="2000" dirty="0">
                  <a:latin typeface="Times New Roman" panose="02020603050405020304" pitchFamily="18" charset="0"/>
                  <a:ea typeface="Times New Roman" panose="02020603050405020304" pitchFamily="18" charset="0"/>
                  <a:cs typeface="Times New Roman" panose="02020603050405020304" pitchFamily="18" charset="0"/>
                </a:rPr>
                <a:t>, following parameters have been estimated:</a:t>
              </a:r>
            </a:p>
            <a:p>
              <a:pPr algn="just">
                <a:spcAft>
                  <a:spcPts val="0"/>
                </a:spcAft>
              </a:pPr>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0"/>
                </a:spcAft>
                <a:buClr>
                  <a:srgbClr val="FF0000"/>
                </a:buClr>
                <a:buFont typeface="Wingdings" panose="05000000000000000000" pitchFamily="2" charset="2"/>
                <a:buChar char="Ø"/>
              </a:pPr>
              <a:r>
                <a:rPr lang="en-IN" sz="2000" dirty="0">
                  <a:latin typeface="Times New Roman" panose="02020603050405020304" pitchFamily="18" charset="0"/>
                  <a:ea typeface="Times New Roman" panose="02020603050405020304" pitchFamily="18" charset="0"/>
                  <a:cs typeface="Times New Roman" panose="02020603050405020304" pitchFamily="18" charset="0"/>
                </a:rPr>
                <a:t>The value of the Geological Strength Index (GSI) for the rock mass </a:t>
              </a:r>
            </a:p>
            <a:p>
              <a:pPr marL="342900" indent="-342900" algn="just">
                <a:lnSpc>
                  <a:spcPct val="150000"/>
                </a:lnSpc>
                <a:spcAft>
                  <a:spcPts val="0"/>
                </a:spcAft>
                <a:buClr>
                  <a:srgbClr val="FF0000"/>
                </a:buClr>
                <a:buFont typeface="Wingdings" panose="05000000000000000000" pitchFamily="2" charset="2"/>
                <a:buChar char="Ø"/>
              </a:pPr>
              <a:r>
                <a:rPr lang="en-IN" sz="2000" dirty="0">
                  <a:latin typeface="Times New Roman" panose="02020603050405020304" pitchFamily="18" charset="0"/>
                  <a:ea typeface="Times New Roman" panose="02020603050405020304" pitchFamily="18" charset="0"/>
                  <a:cs typeface="Times New Roman" panose="02020603050405020304" pitchFamily="18" charset="0"/>
                </a:rPr>
                <a:t>The uniaxial compressive strength (</a:t>
              </a:r>
              <a:r>
                <a:rPr lang="en-IN" sz="2000" dirty="0" err="1">
                  <a:latin typeface="Times New Roman" panose="02020603050405020304" pitchFamily="18" charset="0"/>
                  <a:ea typeface="Times New Roman" panose="02020603050405020304" pitchFamily="18" charset="0"/>
                  <a:cs typeface="Times New Roman" panose="02020603050405020304" pitchFamily="18" charset="0"/>
                </a:rPr>
                <a:t>σ</a:t>
              </a:r>
              <a:r>
                <a:rPr lang="en-IN" sz="2000" baseline="-25000" dirty="0" err="1">
                  <a:latin typeface="Times New Roman" panose="02020603050405020304" pitchFamily="18" charset="0"/>
                  <a:ea typeface="Times New Roman" panose="02020603050405020304" pitchFamily="18" charset="0"/>
                  <a:cs typeface="Times New Roman" panose="02020603050405020304" pitchFamily="18" charset="0"/>
                </a:rPr>
                <a:t>ci</a:t>
              </a:r>
              <a:r>
                <a:rPr lang="en-IN" sz="2000" dirty="0">
                  <a:latin typeface="Times New Roman" panose="02020603050405020304" pitchFamily="18" charset="0"/>
                  <a:ea typeface="Times New Roman" panose="02020603050405020304" pitchFamily="18" charset="0"/>
                  <a:cs typeface="Times New Roman" panose="02020603050405020304" pitchFamily="18" charset="0"/>
                </a:rPr>
                <a:t>) of the intact rock pieces and </a:t>
              </a:r>
            </a:p>
            <a:p>
              <a:pPr marL="342900" indent="-342900" algn="just">
                <a:lnSpc>
                  <a:spcPct val="150000"/>
                </a:lnSpc>
                <a:spcAft>
                  <a:spcPts val="0"/>
                </a:spcAft>
                <a:buClr>
                  <a:srgbClr val="FF0000"/>
                </a:buClr>
                <a:buFont typeface="Wingdings" panose="05000000000000000000" pitchFamily="2" charset="2"/>
                <a:buChar char="Ø"/>
              </a:pPr>
              <a:r>
                <a:rPr lang="en-IN" sz="2000" dirty="0">
                  <a:latin typeface="Times New Roman" panose="02020603050405020304" pitchFamily="18" charset="0"/>
                  <a:ea typeface="Times New Roman" panose="02020603050405020304" pitchFamily="18" charset="0"/>
                  <a:cs typeface="Times New Roman" panose="02020603050405020304" pitchFamily="18" charset="0"/>
                </a:rPr>
                <a:t>The value of Hoek-Brown constant (m</a:t>
              </a:r>
              <a:r>
                <a:rPr lang="en-IN" sz="2000"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IN" sz="2000" dirty="0">
                  <a:latin typeface="Times New Roman" panose="02020603050405020304" pitchFamily="18" charset="0"/>
                  <a:ea typeface="Times New Roman" panose="02020603050405020304" pitchFamily="18" charset="0"/>
                  <a:cs typeface="Times New Roman" panose="02020603050405020304" pitchFamily="18" charset="0"/>
                </a:rPr>
                <a:t>) for these intact rock pieces. </a:t>
              </a:r>
            </a:p>
            <a:p>
              <a:pPr algn="just">
                <a:spcAft>
                  <a:spcPts val="0"/>
                </a:spcAft>
              </a:pPr>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IN" sz="2000" dirty="0">
                  <a:latin typeface="Times New Roman" panose="02020603050405020304" pitchFamily="18" charset="0"/>
                  <a:ea typeface="Times New Roman" panose="02020603050405020304" pitchFamily="18" charset="0"/>
                  <a:cs typeface="Times New Roman" panose="02020603050405020304" pitchFamily="18" charset="0"/>
                </a:rPr>
                <a:t>Geological Strength Index (GSI) was introduced by Hoek and Brown (1997) to provide a system for estimating the reduction in the rock mass strength for different geological conditions. The GSI can be related to the rock mass rating (RMR) or the </a:t>
              </a:r>
              <a:r>
                <a:rPr lang="en-IN" sz="2000" b="1" dirty="0">
                  <a:latin typeface="Times New Roman" panose="02020603050405020304" pitchFamily="18" charset="0"/>
                  <a:ea typeface="Times New Roman" panose="02020603050405020304" pitchFamily="18" charset="0"/>
                  <a:cs typeface="Times New Roman" panose="02020603050405020304" pitchFamily="18" charset="0"/>
                </a:rPr>
                <a:t>modified rock-mass quality index (Q’)</a:t>
              </a:r>
              <a:r>
                <a:rPr lang="en-IN"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1D9651B-0D0C-47FB-8A3F-156CE651ED9E}"/>
                </a:ext>
              </a:extLst>
            </p:cNvPr>
            <p:cNvSpPr>
              <a:spLocks noChangeArrowheads="1"/>
            </p:cNvSpPr>
            <p:nvPr/>
          </p:nvSpPr>
          <p:spPr bwMode="auto">
            <a:xfrm>
              <a:off x="46704" y="280671"/>
              <a:ext cx="9067800"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Hoek-Brown Parameters</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974C3A5-114C-4524-9E2F-B03EDD6B8F09}"/>
                    </a:ext>
                  </a:extLst>
                </p:cNvPr>
                <p:cNvSpPr/>
                <p:nvPr/>
              </p:nvSpPr>
              <p:spPr>
                <a:xfrm>
                  <a:off x="2057400" y="5867400"/>
                  <a:ext cx="5486400" cy="659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IN" i="1" smtClean="0">
                                <a:latin typeface="Cambria Math" panose="02040503050406030204" pitchFamily="18" charset="0"/>
                              </a:rPr>
                            </m:ctrlPr>
                          </m:sSupPr>
                          <m:e>
                            <m:r>
                              <a:rPr lang="en-IN" i="1">
                                <a:latin typeface="Cambria Math" panose="02040503050406030204" pitchFamily="18" charset="0"/>
                              </a:rPr>
                              <m:t>𝑄</m:t>
                            </m:r>
                          </m:e>
                          <m:sup>
                            <m:r>
                              <a:rPr lang="en-IN">
                                <a:latin typeface="Cambria Math" panose="02040503050406030204" pitchFamily="18" charset="0"/>
                              </a:rPr>
                              <m:t>′</m:t>
                            </m:r>
                          </m:sup>
                        </m:sSup>
                        <m:r>
                          <a:rPr lang="en-IN">
                            <a:latin typeface="Cambria Math" panose="02040503050406030204" pitchFamily="18" charset="0"/>
                          </a:rPr>
                          <m:t>=</m:t>
                        </m:r>
                        <m:f>
                          <m:fPr>
                            <m:ctrlPr>
                              <a:rPr lang="en-IN" i="1">
                                <a:latin typeface="Cambria Math" panose="02040503050406030204" pitchFamily="18" charset="0"/>
                              </a:rPr>
                            </m:ctrlPr>
                          </m:fPr>
                          <m:num>
                            <m:r>
                              <m:rPr>
                                <m:sty m:val="p"/>
                              </m:rPr>
                              <a:rPr lang="en-IN">
                                <a:latin typeface="Cambria Math" panose="02040503050406030204" pitchFamily="18" charset="0"/>
                              </a:rPr>
                              <m:t>RQD</m:t>
                            </m:r>
                          </m:num>
                          <m:den>
                            <m:sSub>
                              <m:sSubPr>
                                <m:ctrlPr>
                                  <a:rPr lang="en-IN" i="1">
                                    <a:latin typeface="Cambria Math" panose="02040503050406030204" pitchFamily="18" charset="0"/>
                                  </a:rPr>
                                </m:ctrlPr>
                              </m:sSubPr>
                              <m:e>
                                <m:r>
                                  <m:rPr>
                                    <m:sty m:val="p"/>
                                  </m:rPr>
                                  <a:rPr lang="en-IN">
                                    <a:latin typeface="Cambria Math" panose="02040503050406030204" pitchFamily="18" charset="0"/>
                                  </a:rPr>
                                  <m:t>J</m:t>
                                </m:r>
                              </m:e>
                              <m:sub>
                                <m:r>
                                  <m:rPr>
                                    <m:sty m:val="p"/>
                                  </m:rPr>
                                  <a:rPr lang="en-IN">
                                    <a:latin typeface="Cambria Math" panose="02040503050406030204" pitchFamily="18" charset="0"/>
                                  </a:rPr>
                                  <m:t>n</m:t>
                                </m:r>
                              </m:sub>
                            </m:sSub>
                          </m:den>
                        </m:f>
                        <m:r>
                          <a:rPr lang="en-IN">
                            <a:latin typeface="Cambria Math" panose="02040503050406030204" pitchFamily="18" charset="0"/>
                          </a:rPr>
                          <m:t>×</m:t>
                        </m:r>
                        <m:f>
                          <m:fPr>
                            <m:ctrlPr>
                              <a:rPr lang="en-IN" i="1">
                                <a:latin typeface="Cambria Math" panose="02040503050406030204" pitchFamily="18" charset="0"/>
                              </a:rPr>
                            </m:ctrlPr>
                          </m:fPr>
                          <m:num>
                            <m:sSub>
                              <m:sSubPr>
                                <m:ctrlPr>
                                  <a:rPr lang="en-IN" i="1">
                                    <a:latin typeface="Cambria Math" panose="02040503050406030204" pitchFamily="18" charset="0"/>
                                  </a:rPr>
                                </m:ctrlPr>
                              </m:sSubPr>
                              <m:e>
                                <m:r>
                                  <m:rPr>
                                    <m:sty m:val="p"/>
                                  </m:rPr>
                                  <a:rPr lang="en-IN">
                                    <a:latin typeface="Cambria Math" panose="02040503050406030204" pitchFamily="18" charset="0"/>
                                  </a:rPr>
                                  <m:t>J</m:t>
                                </m:r>
                              </m:e>
                              <m:sub>
                                <m:r>
                                  <m:rPr>
                                    <m:sty m:val="p"/>
                                  </m:rPr>
                                  <a:rPr lang="en-IN">
                                    <a:latin typeface="Cambria Math" panose="02040503050406030204" pitchFamily="18" charset="0"/>
                                  </a:rPr>
                                  <m:t>r</m:t>
                                </m:r>
                              </m:sub>
                            </m:sSub>
                          </m:num>
                          <m:den>
                            <m:sSub>
                              <m:sSubPr>
                                <m:ctrlPr>
                                  <a:rPr lang="en-IN" i="1">
                                    <a:latin typeface="Cambria Math" panose="02040503050406030204" pitchFamily="18" charset="0"/>
                                  </a:rPr>
                                </m:ctrlPr>
                              </m:sSubPr>
                              <m:e>
                                <m:r>
                                  <m:rPr>
                                    <m:sty m:val="p"/>
                                  </m:rPr>
                                  <a:rPr lang="en-IN">
                                    <a:latin typeface="Cambria Math" panose="02040503050406030204" pitchFamily="18" charset="0"/>
                                  </a:rPr>
                                  <m:t>J</m:t>
                                </m:r>
                              </m:e>
                              <m:sub>
                                <m:r>
                                  <m:rPr>
                                    <m:sty m:val="p"/>
                                  </m:rPr>
                                  <a:rPr lang="en-IN">
                                    <a:latin typeface="Cambria Math" panose="02040503050406030204" pitchFamily="18" charset="0"/>
                                  </a:rPr>
                                  <m:t>a</m:t>
                                </m:r>
                              </m:sub>
                            </m:sSub>
                          </m:den>
                        </m:f>
                        <m:r>
                          <a:rPr lang="en-IN">
                            <a:latin typeface="Cambria Math" panose="02040503050406030204" pitchFamily="18" charset="0"/>
                          </a:rPr>
                          <m:t>                                                               (3</m:t>
                        </m:r>
                        <m:r>
                          <a:rPr lang="en-IN" b="0" i="0" smtClean="0">
                            <a:latin typeface="Cambria Math" panose="02040503050406030204" pitchFamily="18" charset="0"/>
                          </a:rPr>
                          <m:t>)</m:t>
                        </m:r>
                      </m:oMath>
                    </m:oMathPara>
                  </a14:m>
                  <a:endParaRPr lang="en-IN" dirty="0"/>
                </a:p>
              </p:txBody>
            </p:sp>
          </mc:Choice>
          <mc:Fallback xmlns="">
            <p:sp>
              <p:nvSpPr>
                <p:cNvPr id="5" name="Rectangle 4">
                  <a:extLst>
                    <a:ext uri="{FF2B5EF4-FFF2-40B4-BE49-F238E27FC236}">
                      <a16:creationId xmlns:a16="http://schemas.microsoft.com/office/drawing/2014/main" id="{E974C3A5-114C-4524-9E2F-B03EDD6B8F09}"/>
                    </a:ext>
                  </a:extLst>
                </p:cNvPr>
                <p:cNvSpPr>
                  <a:spLocks noRot="1" noChangeAspect="1" noMove="1" noResize="1" noEditPoints="1" noAdjustHandles="1" noChangeArrowheads="1" noChangeShapeType="1" noTextEdit="1"/>
                </p:cNvSpPr>
                <p:nvPr/>
              </p:nvSpPr>
              <p:spPr>
                <a:xfrm>
                  <a:off x="2057400" y="5867400"/>
                  <a:ext cx="5486400" cy="659540"/>
                </a:xfrm>
                <a:prstGeom prst="rect">
                  <a:avLst/>
                </a:prstGeom>
                <a:blipFill>
                  <a:blip r:embed="rId7"/>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23827283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02D1524-4775-43C3-8893-8491A19D3177}"/>
              </a:ext>
            </a:extLst>
          </p:cNvPr>
          <p:cNvGrpSpPr/>
          <p:nvPr/>
        </p:nvGrpSpPr>
        <p:grpSpPr>
          <a:xfrm>
            <a:off x="0" y="0"/>
            <a:ext cx="9144000" cy="4666944"/>
            <a:chOff x="0" y="0"/>
            <a:chExt cx="9144000" cy="4666944"/>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545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5437"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B1A598B1-FB67-4927-9494-2523D120FC0E}"/>
                </a:ext>
              </a:extLst>
            </p:cNvPr>
            <p:cNvSpPr/>
            <p:nvPr/>
          </p:nvSpPr>
          <p:spPr>
            <a:xfrm>
              <a:off x="36872" y="265458"/>
              <a:ext cx="9067800" cy="1141146"/>
            </a:xfrm>
            <a:prstGeom prst="rect">
              <a:avLst/>
            </a:prstGeom>
          </p:spPr>
          <p:txBody>
            <a:bodyPr wrap="square">
              <a:spAutoFit/>
            </a:bodyPr>
            <a:lstStyle/>
            <a:p>
              <a:pPr algn="just">
                <a:lnSpc>
                  <a:spcPct val="15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Hoek and Brown (1997) suggested that GSI can be related to Q’ and RMR by following equations. </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4CF34EA-DA9C-4227-B3D7-FF3A83E975BF}"/>
                </a:ext>
              </a:extLst>
            </p:cNvPr>
            <p:cNvSpPr/>
            <p:nvPr/>
          </p:nvSpPr>
          <p:spPr>
            <a:xfrm>
              <a:off x="46704" y="2971800"/>
              <a:ext cx="9067800" cy="1695144"/>
            </a:xfrm>
            <a:prstGeom prst="rect">
              <a:avLst/>
            </a:prstGeom>
          </p:spPr>
          <p:txBody>
            <a:bodyPr wrap="square">
              <a:spAutoFit/>
            </a:bodyPr>
            <a:lstStyle/>
            <a:p>
              <a:pPr algn="just">
                <a:lnSpc>
                  <a:spcPct val="150000"/>
                </a:lnSpc>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Bieniawski’s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RMR classification should be used for estimating GSI values for better rock masses (GSI &gt; 25) and should not be used for poor quality rock masses.  </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B31B77E-B054-41D3-BFF4-5CBF9BF84048}"/>
                    </a:ext>
                  </a:extLst>
                </p:cNvPr>
                <p:cNvSpPr/>
                <p:nvPr/>
              </p:nvSpPr>
              <p:spPr>
                <a:xfrm>
                  <a:off x="1371600" y="1752600"/>
                  <a:ext cx="58674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sz="2000" i="1" smtClean="0">
                            <a:latin typeface="Cambria Math" panose="02040503050406030204" pitchFamily="18" charset="0"/>
                          </a:rPr>
                          <m:t>𝐺𝑆𝐼</m:t>
                        </m:r>
                        <m:r>
                          <a:rPr lang="en-IN" sz="2000">
                            <a:latin typeface="Cambria Math" panose="02040503050406030204" pitchFamily="18" charset="0"/>
                          </a:rPr>
                          <m:t>=9</m:t>
                        </m:r>
                        <m:func>
                          <m:funcPr>
                            <m:ctrlPr>
                              <a:rPr lang="en-IN" sz="2000" i="1">
                                <a:latin typeface="Cambria Math" panose="02040503050406030204" pitchFamily="18" charset="0"/>
                              </a:rPr>
                            </m:ctrlPr>
                          </m:funcPr>
                          <m:fName>
                            <m:r>
                              <m:rPr>
                                <m:sty m:val="p"/>
                              </m:rPr>
                              <a:rPr lang="en-IN" sz="2000">
                                <a:latin typeface="Cambria Math" panose="02040503050406030204" pitchFamily="18" charset="0"/>
                              </a:rPr>
                              <m:t>ln</m:t>
                            </m:r>
                          </m:fName>
                          <m:e>
                            <m:r>
                              <a:rPr lang="en-IN" sz="2000" i="1">
                                <a:latin typeface="Cambria Math" panose="02040503050406030204" pitchFamily="18" charset="0"/>
                              </a:rPr>
                              <m:t>𝑄</m:t>
                            </m:r>
                            <m:r>
                              <a:rPr lang="en-IN" sz="2000">
                                <a:latin typeface="Cambria Math" panose="02040503050406030204" pitchFamily="18" charset="0"/>
                              </a:rPr>
                              <m:t>′</m:t>
                            </m:r>
                          </m:e>
                        </m:func>
                        <m:r>
                          <a:rPr lang="en-IN" sz="2000">
                            <a:latin typeface="Cambria Math" panose="02040503050406030204" pitchFamily="18" charset="0"/>
                          </a:rPr>
                          <m:t>+44                                                         (4</m:t>
                        </m:r>
                        <m:r>
                          <a:rPr lang="en-IN" sz="2000" b="0" i="0" smtClean="0">
                            <a:latin typeface="Cambria Math" panose="02040503050406030204" pitchFamily="18" charset="0"/>
                          </a:rPr>
                          <m:t>)</m:t>
                        </m:r>
                      </m:oMath>
                    </m:oMathPara>
                  </a14:m>
                  <a:endParaRPr lang="en-IN" sz="2000" dirty="0"/>
                </a:p>
              </p:txBody>
            </p:sp>
          </mc:Choice>
          <mc:Fallback xmlns="">
            <p:sp>
              <p:nvSpPr>
                <p:cNvPr id="3" name="Rectangle 2">
                  <a:extLst>
                    <a:ext uri="{FF2B5EF4-FFF2-40B4-BE49-F238E27FC236}">
                      <a16:creationId xmlns:a16="http://schemas.microsoft.com/office/drawing/2014/main" id="{BB31B77E-B054-41D3-BFF4-5CBF9BF84048}"/>
                    </a:ext>
                  </a:extLst>
                </p:cNvPr>
                <p:cNvSpPr>
                  <a:spLocks noRot="1" noChangeAspect="1" noMove="1" noResize="1" noEditPoints="1" noAdjustHandles="1" noChangeArrowheads="1" noChangeShapeType="1" noTextEdit="1"/>
                </p:cNvSpPr>
                <p:nvPr/>
              </p:nvSpPr>
              <p:spPr>
                <a:xfrm>
                  <a:off x="1371600" y="1752600"/>
                  <a:ext cx="5867400" cy="400110"/>
                </a:xfrm>
                <a:prstGeom prst="rect">
                  <a:avLst/>
                </a:prstGeom>
                <a:blipFill>
                  <a:blip r:embed="rId7"/>
                  <a:stretch>
                    <a:fillRect b="-1846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6271A14-C801-40CC-A071-E37FC77DD80D}"/>
                    </a:ext>
                  </a:extLst>
                </p:cNvPr>
                <p:cNvSpPr/>
                <p:nvPr/>
              </p:nvSpPr>
              <p:spPr>
                <a:xfrm>
                  <a:off x="1447800" y="2362200"/>
                  <a:ext cx="57150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sz="2000" i="1" smtClean="0">
                            <a:latin typeface="Cambria Math" panose="02040503050406030204" pitchFamily="18" charset="0"/>
                          </a:rPr>
                          <m:t>𝐺𝑆𝐼</m:t>
                        </m:r>
                        <m:r>
                          <a:rPr lang="en-IN" sz="2000">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𝑅𝑀𝑅</m:t>
                            </m:r>
                          </m:e>
                          <m:sub>
                            <m:r>
                              <a:rPr lang="en-IN" sz="2000">
                                <a:latin typeface="Cambria Math" panose="02040503050406030204" pitchFamily="18" charset="0"/>
                              </a:rPr>
                              <m:t>89</m:t>
                            </m:r>
                          </m:sub>
                        </m:sSub>
                        <m:r>
                          <a:rPr lang="en-IN" sz="2000">
                            <a:latin typeface="Cambria Math" panose="02040503050406030204" pitchFamily="18" charset="0"/>
                          </a:rPr>
                          <m:t>−5                                                          (5</m:t>
                        </m:r>
                        <m:r>
                          <a:rPr lang="en-IN" sz="2000" b="0" i="0" smtClean="0">
                            <a:latin typeface="Cambria Math" panose="02040503050406030204" pitchFamily="18" charset="0"/>
                          </a:rPr>
                          <m:t>)</m:t>
                        </m:r>
                      </m:oMath>
                    </m:oMathPara>
                  </a14:m>
                  <a:endParaRPr lang="en-IN" sz="2000" dirty="0"/>
                </a:p>
              </p:txBody>
            </p:sp>
          </mc:Choice>
          <mc:Fallback xmlns="">
            <p:sp>
              <p:nvSpPr>
                <p:cNvPr id="4" name="Rectangle 3">
                  <a:extLst>
                    <a:ext uri="{FF2B5EF4-FFF2-40B4-BE49-F238E27FC236}">
                      <a16:creationId xmlns:a16="http://schemas.microsoft.com/office/drawing/2014/main" id="{E6271A14-C801-40CC-A071-E37FC77DD80D}"/>
                    </a:ext>
                  </a:extLst>
                </p:cNvPr>
                <p:cNvSpPr>
                  <a:spLocks noRot="1" noChangeAspect="1" noMove="1" noResize="1" noEditPoints="1" noAdjustHandles="1" noChangeArrowheads="1" noChangeShapeType="1" noTextEdit="1"/>
                </p:cNvSpPr>
                <p:nvPr/>
              </p:nvSpPr>
              <p:spPr>
                <a:xfrm>
                  <a:off x="1447800" y="2362200"/>
                  <a:ext cx="5715000" cy="400110"/>
                </a:xfrm>
                <a:prstGeom prst="rect">
                  <a:avLst/>
                </a:prstGeom>
                <a:blipFill>
                  <a:blip r:embed="rId8"/>
                  <a:stretch>
                    <a:fillRect r="-213" b="-18462"/>
                  </a:stretch>
                </a:blipFill>
              </p:spPr>
              <p:txBody>
                <a:bodyPr/>
                <a:lstStyle/>
                <a:p>
                  <a:r>
                    <a:rPr lang="en-IN">
                      <a:noFill/>
                    </a:rPr>
                    <a:t> </a:t>
                  </a:r>
                </a:p>
              </p:txBody>
            </p:sp>
          </mc:Fallback>
        </mc:AlternateContent>
      </p:grpSp>
    </p:spTree>
    <p:extLst>
      <p:ext uri="{BB962C8B-B14F-4D97-AF65-F5344CB8AC3E}">
        <p14:creationId xmlns:p14="http://schemas.microsoft.com/office/powerpoint/2010/main" val="38079265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7508"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025DAECC-D3FE-4417-AC72-2204B56A70E5}"/>
              </a:ext>
            </a:extLst>
          </p:cNvPr>
          <p:cNvGraphicFramePr>
            <a:graphicFrameLocks noGrp="1"/>
          </p:cNvGraphicFramePr>
          <p:nvPr>
            <p:extLst>
              <p:ext uri="{D42A27DB-BD31-4B8C-83A1-F6EECF244321}">
                <p14:modId xmlns:p14="http://schemas.microsoft.com/office/powerpoint/2010/main" val="574874837"/>
              </p:ext>
            </p:extLst>
          </p:nvPr>
        </p:nvGraphicFramePr>
        <p:xfrm>
          <a:off x="76200" y="304800"/>
          <a:ext cx="8991597" cy="6311190"/>
        </p:xfrm>
        <a:graphic>
          <a:graphicData uri="http://schemas.openxmlformats.org/drawingml/2006/table">
            <a:tbl>
              <a:tblPr firstRow="1" firstCol="1" lastRow="1" lastCol="1" bandRow="1" bandCol="1"/>
              <a:tblGrid>
                <a:gridCol w="990600">
                  <a:extLst>
                    <a:ext uri="{9D8B030D-6E8A-4147-A177-3AD203B41FA5}">
                      <a16:colId xmlns:a16="http://schemas.microsoft.com/office/drawing/2014/main" val="2427700323"/>
                    </a:ext>
                  </a:extLst>
                </a:gridCol>
                <a:gridCol w="914400">
                  <a:extLst>
                    <a:ext uri="{9D8B030D-6E8A-4147-A177-3AD203B41FA5}">
                      <a16:colId xmlns:a16="http://schemas.microsoft.com/office/drawing/2014/main" val="12360284"/>
                    </a:ext>
                  </a:extLst>
                </a:gridCol>
                <a:gridCol w="609600">
                  <a:extLst>
                    <a:ext uri="{9D8B030D-6E8A-4147-A177-3AD203B41FA5}">
                      <a16:colId xmlns:a16="http://schemas.microsoft.com/office/drawing/2014/main" val="669516587"/>
                    </a:ext>
                  </a:extLst>
                </a:gridCol>
                <a:gridCol w="685800">
                  <a:extLst>
                    <a:ext uri="{9D8B030D-6E8A-4147-A177-3AD203B41FA5}">
                      <a16:colId xmlns:a16="http://schemas.microsoft.com/office/drawing/2014/main" val="769182867"/>
                    </a:ext>
                  </a:extLst>
                </a:gridCol>
                <a:gridCol w="762000">
                  <a:extLst>
                    <a:ext uri="{9D8B030D-6E8A-4147-A177-3AD203B41FA5}">
                      <a16:colId xmlns:a16="http://schemas.microsoft.com/office/drawing/2014/main" val="3484822643"/>
                    </a:ext>
                  </a:extLst>
                </a:gridCol>
                <a:gridCol w="762000">
                  <a:extLst>
                    <a:ext uri="{9D8B030D-6E8A-4147-A177-3AD203B41FA5}">
                      <a16:colId xmlns:a16="http://schemas.microsoft.com/office/drawing/2014/main" val="4166578012"/>
                    </a:ext>
                  </a:extLst>
                </a:gridCol>
                <a:gridCol w="762000">
                  <a:extLst>
                    <a:ext uri="{9D8B030D-6E8A-4147-A177-3AD203B41FA5}">
                      <a16:colId xmlns:a16="http://schemas.microsoft.com/office/drawing/2014/main" val="1086194955"/>
                    </a:ext>
                  </a:extLst>
                </a:gridCol>
                <a:gridCol w="990600">
                  <a:extLst>
                    <a:ext uri="{9D8B030D-6E8A-4147-A177-3AD203B41FA5}">
                      <a16:colId xmlns:a16="http://schemas.microsoft.com/office/drawing/2014/main" val="4275860114"/>
                    </a:ext>
                  </a:extLst>
                </a:gridCol>
                <a:gridCol w="838200">
                  <a:extLst>
                    <a:ext uri="{9D8B030D-6E8A-4147-A177-3AD203B41FA5}">
                      <a16:colId xmlns:a16="http://schemas.microsoft.com/office/drawing/2014/main" val="3672383660"/>
                    </a:ext>
                  </a:extLst>
                </a:gridCol>
                <a:gridCol w="914400">
                  <a:extLst>
                    <a:ext uri="{9D8B030D-6E8A-4147-A177-3AD203B41FA5}">
                      <a16:colId xmlns:a16="http://schemas.microsoft.com/office/drawing/2014/main" val="1229989643"/>
                    </a:ext>
                  </a:extLst>
                </a:gridCol>
                <a:gridCol w="761997">
                  <a:extLst>
                    <a:ext uri="{9D8B030D-6E8A-4147-A177-3AD203B41FA5}">
                      <a16:colId xmlns:a16="http://schemas.microsoft.com/office/drawing/2014/main" val="820863907"/>
                    </a:ext>
                  </a:extLst>
                </a:gridCol>
              </a:tblGrid>
              <a:tr h="1080000">
                <a:tc gridSpan="1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GSI is calculated from Q’, RMR and Hoek &amp; Brown (1997) chart. Hoek &amp; Brown chart is based on geological description of the rock mass i.e. on the basis of interlocking and joint alteration.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22072604"/>
                  </a:ext>
                </a:extLst>
              </a:tr>
              <a:tr h="504000">
                <a:tc gridSpan="11">
                  <a:txBody>
                    <a:bodyPr/>
                    <a:lstStyle/>
                    <a:p>
                      <a:pPr marL="0" algn="ctr">
                        <a:lnSpc>
                          <a:spcPct val="100000"/>
                        </a:lnSpc>
                        <a:spcBef>
                          <a:spcPts val="0"/>
                        </a:spcBef>
                        <a:spcAft>
                          <a:spcPts val="0"/>
                        </a:spcAft>
                      </a:pPr>
                      <a:r>
                        <a:rPr lang="en-IN" sz="2000" b="1" dirty="0">
                          <a:latin typeface="Times New Roman" panose="02020603050405020304" pitchFamily="18" charset="0"/>
                          <a:ea typeface="Times New Roman" panose="02020603050405020304" pitchFamily="18" charset="0"/>
                          <a:cs typeface="Times New Roman" panose="02020603050405020304" pitchFamily="18" charset="0"/>
                        </a:rPr>
                        <a:t>Rock Mass Classification of Granite</a:t>
                      </a: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marL="0" algn="ctr">
                        <a:lnSpc>
                          <a:spcPct val="100000"/>
                        </a:lnSpc>
                        <a:spcBef>
                          <a:spcPts val="0"/>
                        </a:spcBef>
                        <a:spcAft>
                          <a:spcPts val="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75129228"/>
                  </a:ext>
                </a:extLst>
              </a:tr>
              <a:tr h="368550">
                <a:tc rowSpan="3">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Q</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RMR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6">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GSI Calculated/Estimated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93927180"/>
                  </a:ext>
                </a:extLst>
              </a:tr>
              <a:tr h="507873">
                <a:tc vMerge="1">
                  <a:txBody>
                    <a:bodyPr/>
                    <a:lstStyle/>
                    <a:p>
                      <a:endParaRPr lang="en-IN"/>
                    </a:p>
                  </a:txBody>
                  <a:tcPr/>
                </a:tc>
                <a:tc row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From Q’</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From RMR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From Hoek-Brown Chart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67036468"/>
                  </a:ext>
                </a:extLst>
              </a:tr>
              <a:tr h="61955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88349"/>
                  </a:ext>
                </a:extLst>
              </a:tr>
              <a:tr h="870555">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Minimum</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4.17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56.85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911249"/>
                  </a:ext>
                </a:extLst>
              </a:tr>
              <a:tr h="870555">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Maximum</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16.33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69.14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343140"/>
                  </a:ext>
                </a:extLst>
              </a:tr>
              <a:tr h="870555">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9.58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64.34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Fair</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6919769"/>
                  </a:ext>
                </a:extLst>
              </a:tr>
              <a:tr h="61955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11.92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66.30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Good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57" marR="47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54648"/>
                  </a:ext>
                </a:extLst>
              </a:tr>
            </a:tbl>
          </a:graphicData>
        </a:graphic>
      </p:graphicFrame>
    </p:spTree>
    <p:extLst>
      <p:ext uri="{BB962C8B-B14F-4D97-AF65-F5344CB8AC3E}">
        <p14:creationId xmlns:p14="http://schemas.microsoft.com/office/powerpoint/2010/main" val="31088185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6482"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3" name="Rectangle 2">
            <a:extLst>
              <a:ext uri="{FF2B5EF4-FFF2-40B4-BE49-F238E27FC236}">
                <a16:creationId xmlns:a16="http://schemas.microsoft.com/office/drawing/2014/main" id="{ACDE4AC5-3FA1-49B6-9AAC-E7FF5EC80B82}"/>
              </a:ext>
            </a:extLst>
          </p:cNvPr>
          <p:cNvSpPr/>
          <p:nvPr/>
        </p:nvSpPr>
        <p:spPr>
          <a:xfrm>
            <a:off x="76200" y="228600"/>
            <a:ext cx="8991600" cy="212539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IN" dirty="0">
                <a:latin typeface="Times New Roman" panose="02020603050405020304" pitchFamily="18" charset="0"/>
                <a:ea typeface="Times New Roman" panose="02020603050405020304" pitchFamily="18" charset="0"/>
                <a:cs typeface="Times New Roman" panose="02020603050405020304" pitchFamily="18" charset="0"/>
              </a:rPr>
              <a:t>The values of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σ</a:t>
            </a:r>
            <a:r>
              <a:rPr lang="en-IN" baseline="-25000" dirty="0" err="1">
                <a:latin typeface="Times New Roman" panose="02020603050405020304" pitchFamily="18" charset="0"/>
                <a:ea typeface="Times New Roman" panose="02020603050405020304" pitchFamily="18" charset="0"/>
                <a:cs typeface="Times New Roman" panose="02020603050405020304" pitchFamily="18" charset="0"/>
              </a:rPr>
              <a:t>ci</a:t>
            </a:r>
            <a:r>
              <a:rPr lang="en-IN" dirty="0">
                <a:latin typeface="Times New Roman" panose="02020603050405020304" pitchFamily="18" charset="0"/>
                <a:ea typeface="Times New Roman" panose="02020603050405020304" pitchFamily="18" charset="0"/>
                <a:cs typeface="Times New Roman" panose="02020603050405020304" pitchFamily="18" charset="0"/>
              </a:rPr>
              <a:t> and m</a:t>
            </a:r>
            <a:r>
              <a:rPr lang="en-IN"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IN" dirty="0">
                <a:latin typeface="Times New Roman" panose="02020603050405020304" pitchFamily="18" charset="0"/>
                <a:ea typeface="Times New Roman" panose="02020603050405020304" pitchFamily="18" charset="0"/>
                <a:cs typeface="Times New Roman" panose="02020603050405020304" pitchFamily="18" charset="0"/>
              </a:rPr>
              <a:t> were determined by the statistical analysis of the results of a set of triaxial tests on core samples. </a:t>
            </a:r>
          </a:p>
          <a:p>
            <a:pPr marL="285750" indent="-285750" algn="just">
              <a:lnSpc>
                <a:spcPct val="150000"/>
              </a:lnSpc>
              <a:spcAft>
                <a:spcPts val="0"/>
              </a:spcAft>
              <a:buFont typeface="Wingdings" panose="05000000000000000000" pitchFamily="2" charset="2"/>
              <a:buChar char="Ø"/>
            </a:pPr>
            <a:r>
              <a:rPr lang="en-IN" dirty="0">
                <a:latin typeface="Times New Roman" panose="02020603050405020304" pitchFamily="18" charset="0"/>
                <a:ea typeface="Times New Roman" panose="02020603050405020304" pitchFamily="18" charset="0"/>
                <a:cs typeface="Times New Roman" panose="02020603050405020304" pitchFamily="18" charset="0"/>
              </a:rPr>
              <a:t>After obtaining the test results, they were analysed to determine the uniaxial compressive strength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σ</a:t>
            </a:r>
            <a:r>
              <a:rPr lang="en-IN" baseline="-25000" dirty="0" err="1">
                <a:latin typeface="Times New Roman" panose="02020603050405020304" pitchFamily="18" charset="0"/>
                <a:ea typeface="Times New Roman" panose="02020603050405020304" pitchFamily="18" charset="0"/>
                <a:cs typeface="Times New Roman" panose="02020603050405020304" pitchFamily="18" charset="0"/>
              </a:rPr>
              <a:t>ci</a:t>
            </a:r>
            <a:r>
              <a:rPr lang="en-IN" dirty="0">
                <a:latin typeface="Times New Roman" panose="02020603050405020304" pitchFamily="18" charset="0"/>
                <a:ea typeface="Times New Roman" panose="02020603050405020304" pitchFamily="18" charset="0"/>
                <a:cs typeface="Times New Roman" panose="02020603050405020304" pitchFamily="18" charset="0"/>
              </a:rPr>
              <a:t>) of the intact rock pieces, and the value of Hoek-Brown constant (m</a:t>
            </a:r>
            <a:r>
              <a:rPr lang="en-IN"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IN" dirty="0">
                <a:latin typeface="Times New Roman" panose="02020603050405020304" pitchFamily="18" charset="0"/>
                <a:ea typeface="Times New Roman" panose="02020603050405020304" pitchFamily="18" charset="0"/>
                <a:cs typeface="Times New Roman" panose="02020603050405020304" pitchFamily="18" charset="0"/>
              </a:rPr>
              <a:t>) as described by Hoek and Brown (1980).</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EAD1731-56E7-466E-B7EC-B947B6924E88}"/>
              </a:ext>
            </a:extLst>
          </p:cNvPr>
          <p:cNvGraphicFramePr>
            <a:graphicFrameLocks noGrp="1"/>
          </p:cNvGraphicFramePr>
          <p:nvPr>
            <p:extLst>
              <p:ext uri="{D42A27DB-BD31-4B8C-83A1-F6EECF244321}">
                <p14:modId xmlns:p14="http://schemas.microsoft.com/office/powerpoint/2010/main" val="1151620964"/>
              </p:ext>
            </p:extLst>
          </p:nvPr>
        </p:nvGraphicFramePr>
        <p:xfrm>
          <a:off x="76200" y="2438400"/>
          <a:ext cx="8991600" cy="4391997"/>
        </p:xfrm>
        <a:graphic>
          <a:graphicData uri="http://schemas.openxmlformats.org/drawingml/2006/table">
            <a:tbl>
              <a:tblPr firstRow="1" firstCol="1" lastRow="1" lastCol="1" bandRow="1" bandCol="1"/>
              <a:tblGrid>
                <a:gridCol w="1344394">
                  <a:extLst>
                    <a:ext uri="{9D8B030D-6E8A-4147-A177-3AD203B41FA5}">
                      <a16:colId xmlns:a16="http://schemas.microsoft.com/office/drawing/2014/main" val="3838622824"/>
                    </a:ext>
                  </a:extLst>
                </a:gridCol>
                <a:gridCol w="1150345">
                  <a:extLst>
                    <a:ext uri="{9D8B030D-6E8A-4147-A177-3AD203B41FA5}">
                      <a16:colId xmlns:a16="http://schemas.microsoft.com/office/drawing/2014/main" val="3997651543"/>
                    </a:ext>
                  </a:extLst>
                </a:gridCol>
                <a:gridCol w="1568883">
                  <a:extLst>
                    <a:ext uri="{9D8B030D-6E8A-4147-A177-3AD203B41FA5}">
                      <a16:colId xmlns:a16="http://schemas.microsoft.com/office/drawing/2014/main" val="229883801"/>
                    </a:ext>
                  </a:extLst>
                </a:gridCol>
                <a:gridCol w="1516884">
                  <a:extLst>
                    <a:ext uri="{9D8B030D-6E8A-4147-A177-3AD203B41FA5}">
                      <a16:colId xmlns:a16="http://schemas.microsoft.com/office/drawing/2014/main" val="4202231197"/>
                    </a:ext>
                  </a:extLst>
                </a:gridCol>
                <a:gridCol w="349425">
                  <a:extLst>
                    <a:ext uri="{9D8B030D-6E8A-4147-A177-3AD203B41FA5}">
                      <a16:colId xmlns:a16="http://schemas.microsoft.com/office/drawing/2014/main" val="1288612597"/>
                    </a:ext>
                  </a:extLst>
                </a:gridCol>
                <a:gridCol w="999418">
                  <a:extLst>
                    <a:ext uri="{9D8B030D-6E8A-4147-A177-3AD203B41FA5}">
                      <a16:colId xmlns:a16="http://schemas.microsoft.com/office/drawing/2014/main" val="814439100"/>
                    </a:ext>
                  </a:extLst>
                </a:gridCol>
                <a:gridCol w="2062251">
                  <a:extLst>
                    <a:ext uri="{9D8B030D-6E8A-4147-A177-3AD203B41FA5}">
                      <a16:colId xmlns:a16="http://schemas.microsoft.com/office/drawing/2014/main" val="498692231"/>
                    </a:ext>
                  </a:extLst>
                </a:gridCol>
              </a:tblGrid>
              <a:tr h="299538">
                <a:tc gridSpan="7">
                  <a:txBody>
                    <a:bodyPr/>
                    <a:lstStyle/>
                    <a:p>
                      <a:pPr marL="457200" algn="ctr">
                        <a:lnSpc>
                          <a:spcPct val="115000"/>
                        </a:lnSpc>
                        <a:spcBef>
                          <a:spcPts val="200"/>
                        </a:spcBef>
                        <a:spcAft>
                          <a:spcPts val="200"/>
                        </a:spcAft>
                      </a:pPr>
                      <a:r>
                        <a:rPr lang="en-IN"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Spreadsheet for the calculation of </a:t>
                      </a:r>
                      <a:r>
                        <a:rPr lang="en-IN" sz="1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σ</a:t>
                      </a:r>
                      <a:r>
                        <a:rPr lang="en-IN" sz="1800" b="1" baseline="-25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ci</a:t>
                      </a:r>
                      <a:r>
                        <a:rPr lang="en-IN"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m</a:t>
                      </a:r>
                      <a:r>
                        <a:rPr lang="en-IN" sz="1800" b="1" baseline="-25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from triaxial test data</a:t>
                      </a:r>
                      <a:endParaRPr lang="en-I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76488647"/>
                  </a:ext>
                </a:extLst>
              </a:tr>
              <a:tr h="266241">
                <a:tc gridSpan="7">
                  <a:txBody>
                    <a:bodyPr/>
                    <a:lstStyle/>
                    <a:p>
                      <a:pPr marL="0" indent="0" algn="just">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Rock sample from elevation 249.50 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19490384"/>
                  </a:ext>
                </a:extLst>
              </a:tr>
              <a:tr h="266241">
                <a:tc>
                  <a:txBody>
                    <a:bodyPr/>
                    <a:lstStyle/>
                    <a:p>
                      <a:pPr marL="457200" algn="ctr">
                        <a:lnSpc>
                          <a:spcPct val="115000"/>
                        </a:lnSpc>
                        <a:spcBef>
                          <a:spcPts val="200"/>
                        </a:spcBef>
                        <a:spcAft>
                          <a:spcPts val="20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X (σ</a:t>
                      </a:r>
                      <a:r>
                        <a:rPr lang="en-IN" sz="16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200"/>
                        </a:spcBef>
                        <a:spcAft>
                          <a:spcPts val="20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σ</a:t>
                      </a:r>
                      <a:r>
                        <a:rPr lang="en-IN" sz="1600" b="1" baseline="-25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200"/>
                        </a:spcBef>
                        <a:spcAft>
                          <a:spcPts val="20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y (σ</a:t>
                      </a:r>
                      <a:r>
                        <a:rPr lang="en-IN" sz="1600" b="1" baseline="-25000">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 σ</a:t>
                      </a:r>
                      <a:r>
                        <a:rPr lang="en-IN" sz="1600" b="1"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16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200"/>
                        </a:spcBef>
                        <a:spcAft>
                          <a:spcPts val="20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xy</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algn="ctr">
                        <a:lnSpc>
                          <a:spcPct val="115000"/>
                        </a:lnSpc>
                        <a:spcBef>
                          <a:spcPts val="200"/>
                        </a:spcBef>
                        <a:spcAft>
                          <a:spcPts val="20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x</a:t>
                      </a:r>
                      <a:r>
                        <a:rPr lang="en-IN" sz="16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457200" algn="ctr">
                        <a:lnSpc>
                          <a:spcPct val="115000"/>
                        </a:lnSpc>
                        <a:spcBef>
                          <a:spcPts val="200"/>
                        </a:spcBef>
                        <a:spcAft>
                          <a:spcPts val="20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y</a:t>
                      </a:r>
                      <a:r>
                        <a:rPr lang="en-IN" sz="16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140402"/>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297</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82369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823690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6784652161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778235"/>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117649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2352980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13841287201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350649"/>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423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154449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4633470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23854493601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199954"/>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482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195364</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7814560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38167092496</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748630"/>
                  </a:ext>
                </a:extLst>
              </a:tr>
              <a:tr h="555686">
                <a:tc>
                  <a:txBody>
                    <a:bodyPr/>
                    <a:lstStyle/>
                    <a:p>
                      <a:pPr algn="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sumx</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1565</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549831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sumy</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15624700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sumxy</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sumx</a:t>
                      </a:r>
                      <a:r>
                        <a:rPr lang="en-US" sz="16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82647525459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sumy</a:t>
                      </a:r>
                      <a:r>
                        <a:rPr lang="en-US" sz="16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889520"/>
                  </a:ext>
                </a:extLst>
              </a:tr>
              <a:tr h="266241">
                <a:tc gridSpan="7">
                  <a:txBody>
                    <a:bodyPr/>
                    <a:lstStyle/>
                    <a:p>
                      <a:pPr marL="0" indent="0" algn="just">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Elevation 261.50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58399694"/>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313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91809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918090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8428892481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866127"/>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402</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145924</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2918480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21293813776</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999117"/>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473</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196249</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5887470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38513670001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203464"/>
                  </a:ext>
                </a:extLst>
              </a:tr>
              <a:tr h="266241">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541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251001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10040040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63001502001</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352361"/>
                  </a:ext>
                </a:extLst>
              </a:tr>
              <a:tr h="608122">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sumx</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1729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684983</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sumy</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19764080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sumxy</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sumx</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131237878259</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sumy</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46927"/>
                  </a:ext>
                </a:extLst>
              </a:tr>
            </a:tbl>
          </a:graphicData>
        </a:graphic>
      </p:graphicFrame>
    </p:spTree>
    <p:extLst>
      <p:ext uri="{BB962C8B-B14F-4D97-AF65-F5344CB8AC3E}">
        <p14:creationId xmlns:p14="http://schemas.microsoft.com/office/powerpoint/2010/main" val="27687785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73CF09-EF31-4488-A1F8-654B2633D8E6}"/>
              </a:ext>
            </a:extLst>
          </p:cNvPr>
          <p:cNvGrpSpPr/>
          <p:nvPr/>
        </p:nvGrpSpPr>
        <p:grpSpPr>
          <a:xfrm>
            <a:off x="0" y="0"/>
            <a:ext cx="9144000" cy="6781800"/>
            <a:chOff x="0" y="0"/>
            <a:chExt cx="9144000" cy="678180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8548"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48528"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6" name="Rectangle 5">
              <a:extLst>
                <a:ext uri="{FF2B5EF4-FFF2-40B4-BE49-F238E27FC236}">
                  <a16:creationId xmlns:a16="http://schemas.microsoft.com/office/drawing/2014/main" id="{14ED2B24-1EC3-4614-864E-05926C6BB63D}"/>
                </a:ext>
              </a:extLst>
            </p:cNvPr>
            <p:cNvSpPr/>
            <p:nvPr/>
          </p:nvSpPr>
          <p:spPr>
            <a:xfrm>
              <a:off x="76200" y="304800"/>
              <a:ext cx="8991600" cy="878895"/>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IN" dirty="0">
                  <a:latin typeface="Times New Roman" panose="02020603050405020304" pitchFamily="18" charset="0"/>
                  <a:ea typeface="Times New Roman" panose="02020603050405020304" pitchFamily="18" charset="0"/>
                  <a:cs typeface="Times New Roman" panose="02020603050405020304" pitchFamily="18" charset="0"/>
                </a:rPr>
                <a:t>For each sample the uniaxial compressive strength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σ</a:t>
              </a:r>
              <a:r>
                <a:rPr lang="en-IN" baseline="-25000" dirty="0" err="1">
                  <a:latin typeface="Times New Roman" panose="02020603050405020304" pitchFamily="18" charset="0"/>
                  <a:ea typeface="Times New Roman" panose="02020603050405020304" pitchFamily="18" charset="0"/>
                  <a:cs typeface="Times New Roman" panose="02020603050405020304" pitchFamily="18" charset="0"/>
                </a:rPr>
                <a:t>ci</a:t>
              </a:r>
              <a:r>
                <a:rPr lang="en-IN" dirty="0">
                  <a:latin typeface="Times New Roman" panose="02020603050405020304" pitchFamily="18" charset="0"/>
                  <a:ea typeface="Times New Roman" panose="02020603050405020304" pitchFamily="18" charset="0"/>
                  <a:cs typeface="Times New Roman" panose="02020603050405020304" pitchFamily="18" charset="0"/>
                </a:rPr>
                <a:t>), the constant (m</a:t>
              </a:r>
              <a:r>
                <a:rPr lang="en-IN"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IN" dirty="0">
                  <a:latin typeface="Times New Roman" panose="02020603050405020304" pitchFamily="18" charset="0"/>
                  <a:ea typeface="Times New Roman" panose="02020603050405020304" pitchFamily="18" charset="0"/>
                  <a:cs typeface="Times New Roman" panose="02020603050405020304" pitchFamily="18" charset="0"/>
                </a:rPr>
                <a:t>) and coefficient of determination (r</a:t>
              </a:r>
              <a:r>
                <a:rPr lang="en-IN"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IN" dirty="0">
                  <a:latin typeface="Times New Roman" panose="02020603050405020304" pitchFamily="18" charset="0"/>
                  <a:ea typeface="Times New Roman" panose="02020603050405020304" pitchFamily="18" charset="0"/>
                  <a:cs typeface="Times New Roman" panose="02020603050405020304" pitchFamily="18" charset="0"/>
                </a:rPr>
                <a:t>) are calculated. </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29A910D-D587-4672-984F-A48AA59E27A3}"/>
                </a:ext>
              </a:extLst>
            </p:cNvPr>
            <p:cNvSpPr/>
            <p:nvPr/>
          </p:nvSpPr>
          <p:spPr>
            <a:xfrm>
              <a:off x="1219200" y="5487407"/>
              <a:ext cx="7086600" cy="1294393"/>
            </a:xfrm>
            <a:prstGeom prst="rect">
              <a:avLst/>
            </a:prstGeom>
          </p:spPr>
          <p:txBody>
            <a:bodyPr wrap="square">
              <a:spAutoFit/>
            </a:bodyPr>
            <a:lstStyle/>
            <a:p>
              <a:pPr marL="457200" algn="just">
                <a:lnSpc>
                  <a:spcPct val="150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Where:</a:t>
              </a:r>
            </a:p>
            <a:p>
              <a:pPr marL="457200" algn="just">
                <a:lnSpc>
                  <a:spcPct val="150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m</a:t>
              </a:r>
              <a:r>
                <a:rPr lang="en-IN" baseline="-25000" dirty="0">
                  <a:latin typeface="Times New Roman" panose="02020603050405020304" pitchFamily="18" charset="0"/>
                  <a:ea typeface="Times New Roman" panose="02020603050405020304" pitchFamily="18" charset="0"/>
                  <a:cs typeface="Times New Roman" panose="02020603050405020304" pitchFamily="18" charset="0"/>
                </a:rPr>
                <a:t>b</a:t>
              </a:r>
              <a:r>
                <a:rPr lang="en-IN" dirty="0">
                  <a:latin typeface="Times New Roman" panose="02020603050405020304" pitchFamily="18" charset="0"/>
                  <a:ea typeface="Times New Roman" panose="02020603050405020304" pitchFamily="18" charset="0"/>
                  <a:cs typeface="Times New Roman" panose="02020603050405020304" pitchFamily="18" charset="0"/>
                </a:rPr>
                <a:t> is the value of the Hoek-Brown constant for the rock mass and </a:t>
              </a:r>
            </a:p>
            <a:p>
              <a:pPr marL="457200" algn="just">
                <a:lnSpc>
                  <a:spcPct val="150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m</a:t>
              </a:r>
              <a:r>
                <a:rPr lang="en-IN"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n-IN" dirty="0">
                  <a:latin typeface="Times New Roman" panose="02020603050405020304" pitchFamily="18" charset="0"/>
                  <a:ea typeface="Times New Roman" panose="02020603050405020304" pitchFamily="18" charset="0"/>
                  <a:cs typeface="Times New Roman" panose="02020603050405020304" pitchFamily="18" charset="0"/>
                </a:rPr>
                <a:t> is the Hoek-Brown constant for the intact rock. </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53E1CEB-1597-4A80-8B12-CF753BE3A3BB}"/>
                </a:ext>
              </a:extLst>
            </p:cNvPr>
            <p:cNvSpPr/>
            <p:nvPr/>
          </p:nvSpPr>
          <p:spPr>
            <a:xfrm>
              <a:off x="152400" y="4154269"/>
              <a:ext cx="8839200" cy="646331"/>
            </a:xfrm>
            <a:prstGeom prst="rect">
              <a:avLst/>
            </a:prstGeom>
          </p:spPr>
          <p:txBody>
            <a:bodyPr wrap="square">
              <a:spAutoFit/>
            </a:bodyPr>
            <a:lstStyle/>
            <a:p>
              <a:pPr algn="just"/>
              <a:r>
                <a:rPr lang="en-IN" dirty="0">
                  <a:latin typeface="Times New Roman" panose="02020603050405020304" pitchFamily="18" charset="0"/>
                  <a:ea typeface="Times New Roman" panose="02020603050405020304" pitchFamily="18" charset="0"/>
                  <a:cs typeface="Times New Roman" panose="02020603050405020304" pitchFamily="18" charset="0"/>
                </a:rPr>
                <a:t>The Hoek – Brown parameters that describe the rock mass strength characteristics can be derived from GSI.</a:t>
              </a:r>
              <a:endParaRPr lang="en-IN"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1FF881A-CC5F-4898-BB36-26697A637318}"/>
                    </a:ext>
                  </a:extLst>
                </p:cNvPr>
                <p:cNvSpPr/>
                <p:nvPr/>
              </p:nvSpPr>
              <p:spPr>
                <a:xfrm>
                  <a:off x="1295400" y="1348680"/>
                  <a:ext cx="6858000"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a:latin typeface="Cambria Math" panose="02040503050406030204" pitchFamily="18" charset="0"/>
                              </a:rPr>
                            </m:ctrlPr>
                          </m:sSubPr>
                          <m:e>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a:latin typeface="Cambria Math" panose="02040503050406030204" pitchFamily="18" charset="0"/>
                                  </a:rPr>
                                  <m:t>2</m:t>
                                </m:r>
                              </m:sup>
                            </m:sSup>
                          </m:e>
                          <m:sub>
                            <m:r>
                              <a:rPr lang="en-IN" i="1">
                                <a:latin typeface="Cambria Math" panose="02040503050406030204" pitchFamily="18" charset="0"/>
                              </a:rPr>
                              <m:t>𝑐𝑖</m:t>
                            </m:r>
                          </m:sub>
                        </m:sSub>
                        <m:r>
                          <a:rPr lang="en-IN">
                            <a:latin typeface="Cambria Math" panose="02040503050406030204" pitchFamily="18" charset="0"/>
                          </a:rPr>
                          <m:t> = </m:t>
                        </m:r>
                        <m:f>
                          <m:fPr>
                            <m:ctrlPr>
                              <a:rPr lang="en-IN" i="1">
                                <a:latin typeface="Cambria Math" panose="02040503050406030204" pitchFamily="18" charset="0"/>
                              </a:rPr>
                            </m:ctrlPr>
                          </m:fPr>
                          <m:num>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𝑦</m:t>
                                </m:r>
                              </m:e>
                            </m:nary>
                          </m:num>
                          <m:den>
                            <m:r>
                              <a:rPr lang="en-IN" i="1">
                                <a:latin typeface="Cambria Math" panose="02040503050406030204" pitchFamily="18" charset="0"/>
                              </a:rPr>
                              <m:t>𝑛</m:t>
                            </m:r>
                          </m:den>
                        </m:f>
                        <m:r>
                          <a:rPr lang="en-IN">
                            <a:latin typeface="Cambria Math" panose="02040503050406030204" pitchFamily="18" charset="0"/>
                          </a:rPr>
                          <m:t>−</m:t>
                        </m:r>
                        <m:d>
                          <m:dPr>
                            <m:begChr m:val="["/>
                            <m:endChr m:val="]"/>
                            <m:ctrlPr>
                              <a:rPr lang="en-IN" i="1">
                                <a:latin typeface="Cambria Math" panose="02040503050406030204" pitchFamily="18" charset="0"/>
                              </a:rPr>
                            </m:ctrlPr>
                          </m:dPr>
                          <m:e>
                            <m:f>
                              <m:fPr>
                                <m:ctrlPr>
                                  <a:rPr lang="en-IN" i="1">
                                    <a:latin typeface="Cambria Math" panose="02040503050406030204" pitchFamily="18" charset="0"/>
                                  </a:rPr>
                                </m:ctrlPr>
                              </m:fPr>
                              <m:num>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𝑥𝑦</m:t>
                                    </m:r>
                                    <m:r>
                                      <a:rPr lang="en-IN">
                                        <a:latin typeface="Cambria Math" panose="02040503050406030204" pitchFamily="18" charset="0"/>
                                      </a:rPr>
                                      <m:t>−</m:t>
                                    </m:r>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nary>
                                              <m:naryPr>
                                                <m:chr m:val="∑"/>
                                                <m:subHide m:val="on"/>
                                                <m:supHide m:val="on"/>
                                                <m:ctrlPr>
                                                  <a:rPr lang="en-IN" i="1">
                                                    <a:latin typeface="Cambria Math" panose="02040503050406030204" pitchFamily="18" charset="0"/>
                                                  </a:rPr>
                                                </m:ctrlPr>
                                              </m:naryPr>
                                              <m:sub/>
                                              <m:sup/>
                                              <m:e>
                                                <m:f>
                                                  <m:fPr>
                                                    <m:type m:val="lin"/>
                                                    <m:ctrlPr>
                                                      <a:rPr lang="en-IN" i="1">
                                                        <a:latin typeface="Cambria Math" panose="02040503050406030204" pitchFamily="18" charset="0"/>
                                                      </a:rPr>
                                                    </m:ctrlPr>
                                                  </m:fPr>
                                                  <m:num>
                                                    <m:r>
                                                      <a:rPr lang="en-IN" i="1">
                                                        <a:latin typeface="Cambria Math" panose="02040503050406030204" pitchFamily="18" charset="0"/>
                                                      </a:rPr>
                                                      <m:t>𝑦</m:t>
                                                    </m:r>
                                                  </m:num>
                                                  <m:den>
                                                    <m:r>
                                                      <a:rPr lang="en-IN" i="1">
                                                        <a:latin typeface="Cambria Math" panose="02040503050406030204" pitchFamily="18" charset="0"/>
                                                      </a:rPr>
                                                      <m:t>𝑛</m:t>
                                                    </m:r>
                                                  </m:den>
                                                </m:f>
                                              </m:e>
                                            </m:nary>
                                          </m:e>
                                        </m:nary>
                                      </m:e>
                                    </m:d>
                                  </m:e>
                                </m:nary>
                              </m:num>
                              <m:den>
                                <m:nary>
                                  <m:naryPr>
                                    <m:chr m:val="∑"/>
                                    <m:subHide m:val="on"/>
                                    <m:supHide m:val="on"/>
                                    <m:ctrlPr>
                                      <a:rPr lang="en-IN" i="1">
                                        <a:latin typeface="Cambria Math" panose="02040503050406030204" pitchFamily="18" charset="0"/>
                                      </a:rPr>
                                    </m:ctrlPr>
                                  </m:naryPr>
                                  <m:sub/>
                                  <m:sup/>
                                  <m:e>
                                    <m:sSup>
                                      <m:sSupPr>
                                        <m:ctrlPr>
                                          <a:rPr lang="en-IN" i="1">
                                            <a:latin typeface="Cambria Math" panose="02040503050406030204" pitchFamily="18" charset="0"/>
                                          </a:rPr>
                                        </m:ctrlPr>
                                      </m:sSupPr>
                                      <m:e>
                                        <m:r>
                                          <a:rPr lang="en-IN" i="1">
                                            <a:latin typeface="Cambria Math" panose="02040503050406030204" pitchFamily="18" charset="0"/>
                                          </a:rPr>
                                          <m:t>𝑥</m:t>
                                        </m:r>
                                      </m:e>
                                      <m:sup>
                                        <m:r>
                                          <a:rPr lang="en-IN">
                                            <a:latin typeface="Cambria Math" panose="02040503050406030204" pitchFamily="18" charset="0"/>
                                          </a:rPr>
                                          <m:t>2</m:t>
                                        </m:r>
                                      </m:sup>
                                    </m:sSup>
                                    <m:r>
                                      <a:rPr lang="en-IN">
                                        <a:latin typeface="Cambria Math" panose="02040503050406030204" pitchFamily="18" charset="0"/>
                                      </a:rPr>
                                      <m:t>−</m:t>
                                    </m:r>
                                    <m:d>
                                      <m:dPr>
                                        <m:ctrlPr>
                                          <a:rPr lang="en-IN" i="1">
                                            <a:latin typeface="Cambria Math" panose="02040503050406030204" pitchFamily="18" charset="0"/>
                                          </a:rPr>
                                        </m:ctrlPr>
                                      </m:dPr>
                                      <m:e>
                                        <m:f>
                                          <m:fPr>
                                            <m:type m:val="lin"/>
                                            <m:ctrlPr>
                                              <a:rPr lang="en-IN" i="1">
                                                <a:latin typeface="Cambria Math" panose="02040503050406030204" pitchFamily="18" charset="0"/>
                                              </a:rPr>
                                            </m:ctrlPr>
                                          </m:fPr>
                                          <m:num>
                                            <m:sSup>
                                              <m:sSupPr>
                                                <m:ctrlPr>
                                                  <a:rPr lang="en-IN" i="1">
                                                    <a:latin typeface="Cambria Math" panose="02040503050406030204" pitchFamily="18" charset="0"/>
                                                  </a:rPr>
                                                </m:ctrlPr>
                                              </m:sSupPr>
                                              <m:e>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e>
                                                    </m:nary>
                                                  </m:e>
                                                </m:d>
                                              </m:e>
                                              <m:sup>
                                                <m:r>
                                                  <a:rPr lang="en-IN">
                                                    <a:latin typeface="Cambria Math" panose="02040503050406030204" pitchFamily="18" charset="0"/>
                                                  </a:rPr>
                                                  <m:t>2</m:t>
                                                </m:r>
                                              </m:sup>
                                            </m:sSup>
                                          </m:num>
                                          <m:den>
                                            <m:r>
                                              <a:rPr lang="en-IN" i="1">
                                                <a:latin typeface="Cambria Math" panose="02040503050406030204" pitchFamily="18" charset="0"/>
                                              </a:rPr>
                                              <m:t>𝑛</m:t>
                                            </m:r>
                                          </m:den>
                                        </m:f>
                                      </m:e>
                                    </m:d>
                                  </m:e>
                                </m:nary>
                              </m:den>
                            </m:f>
                          </m:e>
                        </m:d>
                        <m:f>
                          <m:fPr>
                            <m:ctrlPr>
                              <a:rPr lang="en-IN" i="1">
                                <a:latin typeface="Cambria Math" panose="02040503050406030204" pitchFamily="18" charset="0"/>
                              </a:rPr>
                            </m:ctrlPr>
                          </m:fPr>
                          <m:num>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e>
                            </m:nary>
                          </m:num>
                          <m:den>
                            <m:r>
                              <a:rPr lang="en-IN" i="1">
                                <a:latin typeface="Cambria Math" panose="02040503050406030204" pitchFamily="18" charset="0"/>
                              </a:rPr>
                              <m:t>𝑛</m:t>
                            </m:r>
                          </m:den>
                        </m:f>
                        <m:r>
                          <a:rPr lang="en-IN">
                            <a:latin typeface="Cambria Math" panose="02040503050406030204" pitchFamily="18" charset="0"/>
                          </a:rPr>
                          <m:t>                                     </m:t>
                        </m:r>
                        <m:d>
                          <m:dPr>
                            <m:ctrlPr>
                              <a:rPr lang="en-IN" i="1">
                                <a:latin typeface="Cambria Math" panose="02040503050406030204" pitchFamily="18" charset="0"/>
                              </a:rPr>
                            </m:ctrlPr>
                          </m:dPr>
                          <m:e>
                            <m:r>
                              <a:rPr lang="en-IN">
                                <a:latin typeface="Cambria Math" panose="02040503050406030204" pitchFamily="18" charset="0"/>
                              </a:rPr>
                              <m:t>6</m:t>
                            </m:r>
                          </m:e>
                        </m:d>
                      </m:oMath>
                    </m:oMathPara>
                  </a14:m>
                  <a:endParaRPr lang="en-IN" dirty="0"/>
                </a:p>
              </p:txBody>
            </p:sp>
          </mc:Choice>
          <mc:Fallback xmlns="">
            <p:sp>
              <p:nvSpPr>
                <p:cNvPr id="3" name="Rectangle 2">
                  <a:extLst>
                    <a:ext uri="{FF2B5EF4-FFF2-40B4-BE49-F238E27FC236}">
                      <a16:creationId xmlns:a16="http://schemas.microsoft.com/office/drawing/2014/main" id="{91FF881A-CC5F-4898-BB36-26697A637318}"/>
                    </a:ext>
                  </a:extLst>
                </p:cNvPr>
                <p:cNvSpPr>
                  <a:spLocks noRot="1" noChangeAspect="1" noMove="1" noResize="1" noEditPoints="1" noAdjustHandles="1" noChangeArrowheads="1" noChangeShapeType="1" noTextEdit="1"/>
                </p:cNvSpPr>
                <p:nvPr/>
              </p:nvSpPr>
              <p:spPr>
                <a:xfrm>
                  <a:off x="1295400" y="1348680"/>
                  <a:ext cx="6858000" cy="708720"/>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C370583-56AF-48E2-AFCA-81E481E333BC}"/>
                    </a:ext>
                  </a:extLst>
                </p:cNvPr>
                <p:cNvSpPr/>
                <p:nvPr/>
              </p:nvSpPr>
              <p:spPr>
                <a:xfrm>
                  <a:off x="1524000" y="2263080"/>
                  <a:ext cx="6536079"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𝑚</m:t>
                            </m:r>
                          </m:e>
                          <m:sub>
                            <m:r>
                              <a:rPr lang="en-IN" i="1">
                                <a:latin typeface="Cambria Math" panose="02040503050406030204" pitchFamily="18" charset="0"/>
                              </a:rPr>
                              <m:t>𝑖</m:t>
                            </m:r>
                          </m:sub>
                        </m:sSub>
                        <m:r>
                          <a:rPr lang="en-IN">
                            <a:latin typeface="Cambria Math" panose="02040503050406030204" pitchFamily="18" charset="0"/>
                          </a:rPr>
                          <m:t> = </m:t>
                        </m:r>
                        <m:f>
                          <m:fPr>
                            <m:ctrlPr>
                              <a:rPr lang="en-IN" i="1">
                                <a:latin typeface="Cambria Math" panose="02040503050406030204" pitchFamily="18" charset="0"/>
                              </a:rPr>
                            </m:ctrlPr>
                          </m:fPr>
                          <m:num>
                            <m:r>
                              <a:rPr lang="en-IN">
                                <a:latin typeface="Cambria Math" panose="02040503050406030204" pitchFamily="18" charset="0"/>
                              </a:rPr>
                              <m:t>1</m:t>
                            </m:r>
                          </m:num>
                          <m:den>
                            <m:sSub>
                              <m:sSubPr>
                                <m:ctrlPr>
                                  <a:rPr lang="en-IN" i="1">
                                    <a:latin typeface="Cambria Math" panose="02040503050406030204" pitchFamily="18" charset="0"/>
                                  </a:rPr>
                                </m:ctrlPr>
                              </m:sSubPr>
                              <m:e>
                                <m:r>
                                  <a:rPr lang="en-IN" i="1">
                                    <a:latin typeface="Cambria Math" panose="02040503050406030204" pitchFamily="18" charset="0"/>
                                  </a:rPr>
                                  <m:t>𝜎</m:t>
                                </m:r>
                              </m:e>
                              <m:sub>
                                <m:r>
                                  <a:rPr lang="en-IN" i="1">
                                    <a:latin typeface="Cambria Math" panose="02040503050406030204" pitchFamily="18" charset="0"/>
                                  </a:rPr>
                                  <m:t>𝑐𝑖</m:t>
                                </m:r>
                              </m:sub>
                            </m:sSub>
                          </m:den>
                        </m:f>
                        <m:r>
                          <a:rPr lang="en-IN">
                            <a:latin typeface="Cambria Math" panose="02040503050406030204" pitchFamily="18" charset="0"/>
                          </a:rPr>
                          <m:t> </m:t>
                        </m:r>
                        <m:d>
                          <m:dPr>
                            <m:begChr m:val="["/>
                            <m:endChr m:val="]"/>
                            <m:ctrlPr>
                              <a:rPr lang="en-IN" i="1">
                                <a:latin typeface="Cambria Math" panose="02040503050406030204" pitchFamily="18" charset="0"/>
                              </a:rPr>
                            </m:ctrlPr>
                          </m:dPr>
                          <m:e>
                            <m:f>
                              <m:fPr>
                                <m:ctrlPr>
                                  <a:rPr lang="en-IN" i="1">
                                    <a:latin typeface="Cambria Math" panose="02040503050406030204" pitchFamily="18" charset="0"/>
                                  </a:rPr>
                                </m:ctrlPr>
                              </m:fPr>
                              <m:num>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𝑥𝑦</m:t>
                                    </m:r>
                                    <m:r>
                                      <a:rPr lang="en-IN">
                                        <a:latin typeface="Cambria Math" panose="02040503050406030204" pitchFamily="18" charset="0"/>
                                      </a:rPr>
                                      <m:t>−</m:t>
                                    </m:r>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nary>
                                              <m:naryPr>
                                                <m:chr m:val="∑"/>
                                                <m:subHide m:val="on"/>
                                                <m:supHide m:val="on"/>
                                                <m:ctrlPr>
                                                  <a:rPr lang="en-IN" i="1">
                                                    <a:latin typeface="Cambria Math" panose="02040503050406030204" pitchFamily="18" charset="0"/>
                                                  </a:rPr>
                                                </m:ctrlPr>
                                              </m:naryPr>
                                              <m:sub/>
                                              <m:sup/>
                                              <m:e>
                                                <m:f>
                                                  <m:fPr>
                                                    <m:type m:val="lin"/>
                                                    <m:ctrlPr>
                                                      <a:rPr lang="en-IN" i="1">
                                                        <a:latin typeface="Cambria Math" panose="02040503050406030204" pitchFamily="18" charset="0"/>
                                                      </a:rPr>
                                                    </m:ctrlPr>
                                                  </m:fPr>
                                                  <m:num>
                                                    <m:r>
                                                      <a:rPr lang="en-IN" i="1">
                                                        <a:latin typeface="Cambria Math" panose="02040503050406030204" pitchFamily="18" charset="0"/>
                                                      </a:rPr>
                                                      <m:t>𝑦</m:t>
                                                    </m:r>
                                                  </m:num>
                                                  <m:den>
                                                    <m:r>
                                                      <a:rPr lang="en-IN" i="1">
                                                        <a:latin typeface="Cambria Math" panose="02040503050406030204" pitchFamily="18" charset="0"/>
                                                      </a:rPr>
                                                      <m:t>𝑛</m:t>
                                                    </m:r>
                                                  </m:den>
                                                </m:f>
                                              </m:e>
                                            </m:nary>
                                          </m:e>
                                        </m:nary>
                                      </m:e>
                                    </m:d>
                                  </m:e>
                                </m:nary>
                              </m:num>
                              <m:den>
                                <m:nary>
                                  <m:naryPr>
                                    <m:chr m:val="∑"/>
                                    <m:subHide m:val="on"/>
                                    <m:supHide m:val="on"/>
                                    <m:ctrlPr>
                                      <a:rPr lang="en-IN" i="1">
                                        <a:latin typeface="Cambria Math" panose="02040503050406030204" pitchFamily="18" charset="0"/>
                                      </a:rPr>
                                    </m:ctrlPr>
                                  </m:naryPr>
                                  <m:sub/>
                                  <m:sup/>
                                  <m:e>
                                    <m:sSup>
                                      <m:sSupPr>
                                        <m:ctrlPr>
                                          <a:rPr lang="en-IN" i="1">
                                            <a:latin typeface="Cambria Math" panose="02040503050406030204" pitchFamily="18" charset="0"/>
                                          </a:rPr>
                                        </m:ctrlPr>
                                      </m:sSupPr>
                                      <m:e>
                                        <m:r>
                                          <a:rPr lang="en-IN" i="1">
                                            <a:latin typeface="Cambria Math" panose="02040503050406030204" pitchFamily="18" charset="0"/>
                                          </a:rPr>
                                          <m:t>𝑥</m:t>
                                        </m:r>
                                      </m:e>
                                      <m:sup>
                                        <m:r>
                                          <a:rPr lang="en-IN">
                                            <a:latin typeface="Cambria Math" panose="02040503050406030204" pitchFamily="18" charset="0"/>
                                          </a:rPr>
                                          <m:t>2</m:t>
                                        </m:r>
                                      </m:sup>
                                    </m:sSup>
                                    <m:r>
                                      <a:rPr lang="en-IN">
                                        <a:latin typeface="Cambria Math" panose="02040503050406030204" pitchFamily="18" charset="0"/>
                                      </a:rPr>
                                      <m:t>−</m:t>
                                    </m:r>
                                    <m:d>
                                      <m:dPr>
                                        <m:ctrlPr>
                                          <a:rPr lang="en-IN" i="1">
                                            <a:latin typeface="Cambria Math" panose="02040503050406030204" pitchFamily="18" charset="0"/>
                                          </a:rPr>
                                        </m:ctrlPr>
                                      </m:dPr>
                                      <m:e>
                                        <m:f>
                                          <m:fPr>
                                            <m:type m:val="lin"/>
                                            <m:ctrlPr>
                                              <a:rPr lang="en-IN" i="1">
                                                <a:latin typeface="Cambria Math" panose="02040503050406030204" pitchFamily="18" charset="0"/>
                                              </a:rPr>
                                            </m:ctrlPr>
                                          </m:fPr>
                                          <m:num>
                                            <m:sSup>
                                              <m:sSupPr>
                                                <m:ctrlPr>
                                                  <a:rPr lang="en-IN" i="1">
                                                    <a:latin typeface="Cambria Math" panose="02040503050406030204" pitchFamily="18" charset="0"/>
                                                  </a:rPr>
                                                </m:ctrlPr>
                                              </m:sSupPr>
                                              <m:e>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e>
                                                    </m:nary>
                                                  </m:e>
                                                </m:d>
                                              </m:e>
                                              <m:sup>
                                                <m:r>
                                                  <a:rPr lang="en-IN">
                                                    <a:latin typeface="Cambria Math" panose="02040503050406030204" pitchFamily="18" charset="0"/>
                                                  </a:rPr>
                                                  <m:t>2</m:t>
                                                </m:r>
                                              </m:sup>
                                            </m:sSup>
                                          </m:num>
                                          <m:den>
                                            <m:r>
                                              <a:rPr lang="en-IN" i="1">
                                                <a:latin typeface="Cambria Math" panose="02040503050406030204" pitchFamily="18" charset="0"/>
                                              </a:rPr>
                                              <m:t>𝑛</m:t>
                                            </m:r>
                                          </m:den>
                                        </m:f>
                                      </m:e>
                                    </m:d>
                                  </m:e>
                                </m:nary>
                              </m:den>
                            </m:f>
                          </m:e>
                        </m:d>
                        <m:r>
                          <a:rPr lang="en-IN">
                            <a:latin typeface="Cambria Math" panose="02040503050406030204" pitchFamily="18" charset="0"/>
                          </a:rPr>
                          <m:t>                                                    </m:t>
                        </m:r>
                        <m:d>
                          <m:dPr>
                            <m:ctrlPr>
                              <a:rPr lang="en-IN" i="1">
                                <a:latin typeface="Cambria Math" panose="02040503050406030204" pitchFamily="18" charset="0"/>
                              </a:rPr>
                            </m:ctrlPr>
                          </m:dPr>
                          <m:e>
                            <m:r>
                              <a:rPr lang="en-IN">
                                <a:latin typeface="Cambria Math" panose="02040503050406030204" pitchFamily="18" charset="0"/>
                              </a:rPr>
                              <m:t>7</m:t>
                            </m:r>
                          </m:e>
                        </m:d>
                      </m:oMath>
                    </m:oMathPara>
                  </a14:m>
                  <a:endParaRPr lang="en-IN" dirty="0"/>
                </a:p>
              </p:txBody>
            </p:sp>
          </mc:Choice>
          <mc:Fallback xmlns="">
            <p:sp>
              <p:nvSpPr>
                <p:cNvPr id="4" name="Rectangle 3">
                  <a:extLst>
                    <a:ext uri="{FF2B5EF4-FFF2-40B4-BE49-F238E27FC236}">
                      <a16:creationId xmlns:a16="http://schemas.microsoft.com/office/drawing/2014/main" id="{EC370583-56AF-48E2-AFCA-81E481E333BC}"/>
                    </a:ext>
                  </a:extLst>
                </p:cNvPr>
                <p:cNvSpPr>
                  <a:spLocks noRot="1" noChangeAspect="1" noMove="1" noResize="1" noEditPoints="1" noAdjustHandles="1" noChangeArrowheads="1" noChangeShapeType="1" noTextEdit="1"/>
                </p:cNvSpPr>
                <p:nvPr/>
              </p:nvSpPr>
              <p:spPr>
                <a:xfrm>
                  <a:off x="1524000" y="2263080"/>
                  <a:ext cx="6536079" cy="708720"/>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FE1EEBB-63FA-4A0B-9BBE-7DA9FC6F33F7}"/>
                    </a:ext>
                  </a:extLst>
                </p:cNvPr>
                <p:cNvSpPr/>
                <p:nvPr/>
              </p:nvSpPr>
              <p:spPr>
                <a:xfrm>
                  <a:off x="1447800" y="3002508"/>
                  <a:ext cx="6781800" cy="11122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𝑟</m:t>
                            </m:r>
                          </m:e>
                          <m:sup>
                            <m:r>
                              <a:rPr lang="en-IN">
                                <a:latin typeface="Cambria Math" panose="02040503050406030204" pitchFamily="18" charset="0"/>
                              </a:rPr>
                              <m:t>2</m:t>
                            </m:r>
                          </m:sup>
                        </m:sSup>
                        <m:r>
                          <a:rPr lang="en-IN">
                            <a:latin typeface="Cambria Math" panose="02040503050406030204" pitchFamily="18" charset="0"/>
                          </a:rPr>
                          <m:t>= </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d>
                                  <m:dPr>
                                    <m:begChr m:val="["/>
                                    <m:endChr m:val="]"/>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𝑥𝑦</m:t>
                                        </m:r>
                                        <m:r>
                                          <a:rPr lang="en-IN">
                                            <a:latin typeface="Cambria Math" panose="02040503050406030204" pitchFamily="18" charset="0"/>
                                          </a:rPr>
                                          <m:t>−</m:t>
                                        </m:r>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nary>
                                                  <m:naryPr>
                                                    <m:chr m:val="∑"/>
                                                    <m:subHide m:val="on"/>
                                                    <m:supHide m:val="on"/>
                                                    <m:ctrlPr>
                                                      <a:rPr lang="en-IN" i="1">
                                                        <a:latin typeface="Cambria Math" panose="02040503050406030204" pitchFamily="18" charset="0"/>
                                                      </a:rPr>
                                                    </m:ctrlPr>
                                                  </m:naryPr>
                                                  <m:sub/>
                                                  <m:sup/>
                                                  <m:e>
                                                    <m:f>
                                                      <m:fPr>
                                                        <m:ctrlPr>
                                                          <a:rPr lang="en-IN" i="1">
                                                            <a:latin typeface="Cambria Math" panose="02040503050406030204" pitchFamily="18" charset="0"/>
                                                          </a:rPr>
                                                        </m:ctrlPr>
                                                      </m:fPr>
                                                      <m:num>
                                                        <m:r>
                                                          <a:rPr lang="en-IN" i="1">
                                                            <a:latin typeface="Cambria Math" panose="02040503050406030204" pitchFamily="18" charset="0"/>
                                                          </a:rPr>
                                                          <m:t>𝑦</m:t>
                                                        </m:r>
                                                      </m:num>
                                                      <m:den>
                                                        <m:r>
                                                          <a:rPr lang="en-IN" i="1">
                                                            <a:latin typeface="Cambria Math" panose="02040503050406030204" pitchFamily="18" charset="0"/>
                                                          </a:rPr>
                                                          <m:t>𝑛</m:t>
                                                        </m:r>
                                                      </m:den>
                                                    </m:f>
                                                  </m:e>
                                                </m:nary>
                                              </m:e>
                                            </m:nary>
                                          </m:e>
                                        </m:d>
                                      </m:e>
                                    </m:nary>
                                  </m:e>
                                </m:d>
                              </m:e>
                              <m:sup>
                                <m:r>
                                  <a:rPr lang="en-IN">
                                    <a:latin typeface="Cambria Math" panose="02040503050406030204" pitchFamily="18" charset="0"/>
                                  </a:rPr>
                                  <m:t>2</m:t>
                                </m:r>
                              </m:sup>
                            </m:sSup>
                          </m:num>
                          <m:den>
                            <m:d>
                              <m:dPr>
                                <m:begChr m:val="["/>
                                <m:endChr m:val="]"/>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sSup>
                                      <m:sSupPr>
                                        <m:ctrlPr>
                                          <a:rPr lang="en-IN" i="1">
                                            <a:latin typeface="Cambria Math" panose="02040503050406030204" pitchFamily="18" charset="0"/>
                                          </a:rPr>
                                        </m:ctrlPr>
                                      </m:sSupPr>
                                      <m:e>
                                        <m:r>
                                          <a:rPr lang="en-IN" i="1">
                                            <a:latin typeface="Cambria Math" panose="02040503050406030204" pitchFamily="18" charset="0"/>
                                          </a:rPr>
                                          <m:t>𝑥</m:t>
                                        </m:r>
                                      </m:e>
                                      <m:sup>
                                        <m:r>
                                          <a:rPr lang="en-IN">
                                            <a:latin typeface="Cambria Math" panose="02040503050406030204" pitchFamily="18" charset="0"/>
                                          </a:rPr>
                                          <m:t>2</m:t>
                                        </m:r>
                                      </m:sup>
                                    </m:sSup>
                                    <m:r>
                                      <a:rPr lang="en-IN">
                                        <a:latin typeface="Cambria Math" panose="02040503050406030204" pitchFamily="18" charset="0"/>
                                      </a:rPr>
                                      <m:t>−</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𝑥</m:t>
                                                    </m:r>
                                                  </m:e>
                                                </m:nary>
                                              </m:e>
                                            </m:d>
                                          </m:e>
                                          <m:sup>
                                            <m:r>
                                              <a:rPr lang="en-IN">
                                                <a:latin typeface="Cambria Math" panose="02040503050406030204" pitchFamily="18" charset="0"/>
                                              </a:rPr>
                                              <m:t>2</m:t>
                                            </m:r>
                                          </m:sup>
                                        </m:sSup>
                                      </m:num>
                                      <m:den>
                                        <m:r>
                                          <a:rPr lang="en-IN" i="1">
                                            <a:latin typeface="Cambria Math" panose="02040503050406030204" pitchFamily="18" charset="0"/>
                                          </a:rPr>
                                          <m:t>𝑛</m:t>
                                        </m:r>
                                      </m:den>
                                    </m:f>
                                  </m:e>
                                </m:nary>
                              </m:e>
                            </m:d>
                            <m:d>
                              <m:dPr>
                                <m:begChr m:val="["/>
                                <m:endChr m:val="]"/>
                                <m:ctrlPr>
                                  <a:rPr lang="en-IN" i="1">
                                    <a:latin typeface="Cambria Math" panose="02040503050406030204" pitchFamily="18" charset="0"/>
                                  </a:rPr>
                                </m:ctrlPr>
                              </m:dPr>
                              <m:e>
                                <m:f>
                                  <m:fPr>
                                    <m:ctrlPr>
                                      <a:rPr lang="en-IN" i="1">
                                        <a:latin typeface="Cambria Math" panose="02040503050406030204" pitchFamily="18" charset="0"/>
                                      </a:rPr>
                                    </m:ctrlPr>
                                  </m:fPr>
                                  <m:num>
                                    <m:nary>
                                      <m:naryPr>
                                        <m:chr m:val="∑"/>
                                        <m:subHide m:val="on"/>
                                        <m:supHide m:val="on"/>
                                        <m:ctrlPr>
                                          <a:rPr lang="en-IN" i="1">
                                            <a:latin typeface="Cambria Math" panose="02040503050406030204" pitchFamily="18" charset="0"/>
                                          </a:rPr>
                                        </m:ctrlPr>
                                      </m:naryPr>
                                      <m:sub/>
                                      <m:sup/>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a:latin typeface="Cambria Math" panose="02040503050406030204" pitchFamily="18" charset="0"/>
                                              </a:rPr>
                                              <m:t>2</m:t>
                                            </m:r>
                                          </m:sup>
                                        </m:sSup>
                                        <m:r>
                                          <a:rPr lang="en-IN">
                                            <a:latin typeface="Cambria Math" panose="02040503050406030204" pitchFamily="18" charset="0"/>
                                          </a:rPr>
                                          <m:t>−</m:t>
                                        </m:r>
                                      </m:e>
                                    </m:nary>
                                    <m:sSup>
                                      <m:sSupPr>
                                        <m:ctrlPr>
                                          <a:rPr lang="en-IN" i="1">
                                            <a:latin typeface="Cambria Math" panose="02040503050406030204" pitchFamily="18" charset="0"/>
                                          </a:rPr>
                                        </m:ctrlPr>
                                      </m:sSupPr>
                                      <m:e>
                                        <m:d>
                                          <m:dPr>
                                            <m:ctrlPr>
                                              <a:rPr lang="en-IN" i="1">
                                                <a:latin typeface="Cambria Math" panose="02040503050406030204" pitchFamily="18" charset="0"/>
                                              </a:rPr>
                                            </m:ctrlPr>
                                          </m:dPr>
                                          <m:e>
                                            <m:nary>
                                              <m:naryPr>
                                                <m:chr m:val="∑"/>
                                                <m:subHide m:val="on"/>
                                                <m:supHide m:val="on"/>
                                                <m:ctrlPr>
                                                  <a:rPr lang="en-IN" i="1">
                                                    <a:latin typeface="Cambria Math" panose="02040503050406030204" pitchFamily="18" charset="0"/>
                                                  </a:rPr>
                                                </m:ctrlPr>
                                              </m:naryPr>
                                              <m:sub/>
                                              <m:sup/>
                                              <m:e>
                                                <m:r>
                                                  <a:rPr lang="en-IN" i="1">
                                                    <a:latin typeface="Cambria Math" panose="02040503050406030204" pitchFamily="18" charset="0"/>
                                                  </a:rPr>
                                                  <m:t>𝑦</m:t>
                                                </m:r>
                                              </m:e>
                                            </m:nary>
                                          </m:e>
                                        </m:d>
                                      </m:e>
                                      <m:sup>
                                        <m:r>
                                          <a:rPr lang="en-IN">
                                            <a:latin typeface="Cambria Math" panose="02040503050406030204" pitchFamily="18" charset="0"/>
                                          </a:rPr>
                                          <m:t>2</m:t>
                                        </m:r>
                                      </m:sup>
                                    </m:sSup>
                                  </m:num>
                                  <m:den>
                                    <m:r>
                                      <a:rPr lang="en-IN" i="1">
                                        <a:latin typeface="Cambria Math" panose="02040503050406030204" pitchFamily="18" charset="0"/>
                                      </a:rPr>
                                      <m:t>𝑛</m:t>
                                    </m:r>
                                  </m:den>
                                </m:f>
                              </m:e>
                            </m:d>
                          </m:den>
                        </m:f>
                        <m:r>
                          <a:rPr lang="en-IN">
                            <a:latin typeface="Cambria Math" panose="02040503050406030204" pitchFamily="18" charset="0"/>
                          </a:rPr>
                          <m:t>                                       </m:t>
                        </m:r>
                        <m:d>
                          <m:dPr>
                            <m:ctrlPr>
                              <a:rPr lang="en-IN" i="1">
                                <a:latin typeface="Cambria Math" panose="02040503050406030204" pitchFamily="18" charset="0"/>
                              </a:rPr>
                            </m:ctrlPr>
                          </m:dPr>
                          <m:e>
                            <m:r>
                              <a:rPr lang="en-IN">
                                <a:latin typeface="Cambria Math" panose="02040503050406030204" pitchFamily="18" charset="0"/>
                              </a:rPr>
                              <m:t>8</m:t>
                            </m:r>
                          </m:e>
                        </m:d>
                      </m:oMath>
                    </m:oMathPara>
                  </a14:m>
                  <a:endParaRPr lang="en-IN" dirty="0"/>
                </a:p>
              </p:txBody>
            </p:sp>
          </mc:Choice>
          <mc:Fallback xmlns="">
            <p:sp>
              <p:nvSpPr>
                <p:cNvPr id="5" name="Rectangle 4">
                  <a:extLst>
                    <a:ext uri="{FF2B5EF4-FFF2-40B4-BE49-F238E27FC236}">
                      <a16:creationId xmlns:a16="http://schemas.microsoft.com/office/drawing/2014/main" id="{DFE1EEBB-63FA-4A0B-9BBE-7DA9FC6F33F7}"/>
                    </a:ext>
                  </a:extLst>
                </p:cNvPr>
                <p:cNvSpPr>
                  <a:spLocks noRot="1" noChangeAspect="1" noMove="1" noResize="1" noEditPoints="1" noAdjustHandles="1" noChangeArrowheads="1" noChangeShapeType="1" noTextEdit="1"/>
                </p:cNvSpPr>
                <p:nvPr/>
              </p:nvSpPr>
              <p:spPr>
                <a:xfrm>
                  <a:off x="1447800" y="3002508"/>
                  <a:ext cx="6781800" cy="1112292"/>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D3CD00-C67D-4B64-ACB0-E3A28C8A138A}"/>
                    </a:ext>
                  </a:extLst>
                </p:cNvPr>
                <p:cNvSpPr/>
                <p:nvPr/>
              </p:nvSpPr>
              <p:spPr>
                <a:xfrm>
                  <a:off x="1447800" y="4852406"/>
                  <a:ext cx="6705600"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a:latin typeface="Cambria Math" panose="02040503050406030204" pitchFamily="18" charset="0"/>
                              </a:rPr>
                            </m:ctrlPr>
                          </m:sSubPr>
                          <m:e>
                            <m:r>
                              <a:rPr lang="en-IN" b="0" i="1">
                                <a:latin typeface="Cambria Math" panose="02040503050406030204" pitchFamily="18" charset="0"/>
                              </a:rPr>
                              <m:t>𝑚</m:t>
                            </m:r>
                          </m:e>
                          <m:sub>
                            <m:r>
                              <a:rPr lang="en-IN" b="0" i="1">
                                <a:latin typeface="Cambria Math" panose="02040503050406030204" pitchFamily="18" charset="0"/>
                              </a:rPr>
                              <m:t>𝑏</m:t>
                            </m:r>
                          </m:sub>
                        </m:sSub>
                        <m:r>
                          <a:rPr lang="en-IN" b="0">
                            <a:latin typeface="Cambria Math" panose="02040503050406030204" pitchFamily="18" charset="0"/>
                          </a:rPr>
                          <m:t>= </m:t>
                        </m:r>
                        <m:sSub>
                          <m:sSubPr>
                            <m:ctrlPr>
                              <a:rPr lang="en-IN" i="1">
                                <a:latin typeface="Cambria Math" panose="02040503050406030204" pitchFamily="18" charset="0"/>
                              </a:rPr>
                            </m:ctrlPr>
                          </m:sSubPr>
                          <m:e>
                            <m:r>
                              <a:rPr lang="en-IN" b="0" i="1">
                                <a:latin typeface="Cambria Math" panose="02040503050406030204" pitchFamily="18" charset="0"/>
                              </a:rPr>
                              <m:t>𝑚</m:t>
                            </m:r>
                          </m:e>
                          <m:sub>
                            <m:r>
                              <a:rPr lang="en-IN" b="0" i="1">
                                <a:latin typeface="Cambria Math" panose="02040503050406030204" pitchFamily="18" charset="0"/>
                              </a:rPr>
                              <m:t>𝑖</m:t>
                            </m:r>
                          </m:sub>
                        </m:sSub>
                        <m:r>
                          <a:rPr lang="en-IN" b="0" i="1">
                            <a:latin typeface="Cambria Math" panose="02040503050406030204" pitchFamily="18" charset="0"/>
                          </a:rPr>
                          <m:t>𝑒</m:t>
                        </m:r>
                        <m:r>
                          <a:rPr lang="en-IN" b="0">
                            <a:latin typeface="Cambria Math" panose="02040503050406030204" pitchFamily="18" charset="0"/>
                          </a:rPr>
                          <m:t> </m:t>
                        </m:r>
                        <m:d>
                          <m:dPr>
                            <m:begChr m:val="{"/>
                            <m:endChr m:val="}"/>
                            <m:ctrlPr>
                              <a:rPr lang="en-IN" i="1">
                                <a:latin typeface="Cambria Math" panose="02040503050406030204" pitchFamily="18" charset="0"/>
                              </a:rPr>
                            </m:ctrlPr>
                          </m:dPr>
                          <m:e>
                            <m:f>
                              <m:fPr>
                                <m:ctrlPr>
                                  <a:rPr lang="en-IN" i="1">
                                    <a:latin typeface="Cambria Math" panose="02040503050406030204" pitchFamily="18" charset="0"/>
                                  </a:rPr>
                                </m:ctrlPr>
                              </m:fPr>
                              <m:num>
                                <m:d>
                                  <m:dPr>
                                    <m:ctrlPr>
                                      <a:rPr lang="en-IN" i="1">
                                        <a:latin typeface="Cambria Math" panose="02040503050406030204" pitchFamily="18" charset="0"/>
                                      </a:rPr>
                                    </m:ctrlPr>
                                  </m:dPr>
                                  <m:e>
                                    <m:r>
                                      <a:rPr lang="en-IN" b="0" i="1">
                                        <a:latin typeface="Cambria Math" panose="02040503050406030204" pitchFamily="18" charset="0"/>
                                      </a:rPr>
                                      <m:t>𝐺𝑆𝐼</m:t>
                                    </m:r>
                                    <m:r>
                                      <a:rPr lang="en-IN" b="0">
                                        <a:latin typeface="Cambria Math" panose="02040503050406030204" pitchFamily="18" charset="0"/>
                                      </a:rPr>
                                      <m:t>−</m:t>
                                    </m:r>
                                    <m:r>
                                      <a:rPr lang="en-IN" b="0" i="1">
                                        <a:latin typeface="Cambria Math" panose="02040503050406030204" pitchFamily="18" charset="0"/>
                                      </a:rPr>
                                      <m:t>100</m:t>
                                    </m:r>
                                  </m:e>
                                </m:d>
                              </m:num>
                              <m:den>
                                <m:r>
                                  <a:rPr lang="en-IN" b="0" i="1">
                                    <a:latin typeface="Cambria Math" panose="02040503050406030204" pitchFamily="18" charset="0"/>
                                  </a:rPr>
                                  <m:t>9</m:t>
                                </m:r>
                              </m:den>
                            </m:f>
                          </m:e>
                        </m:d>
                        <m:r>
                          <a:rPr lang="en-IN" b="0">
                            <a:latin typeface="Cambria Math" panose="02040503050406030204" pitchFamily="18" charset="0"/>
                          </a:rPr>
                          <m:t>                                                              (</m:t>
                        </m:r>
                        <m:r>
                          <a:rPr lang="en-IN" b="0" i="1">
                            <a:latin typeface="Cambria Math" panose="02040503050406030204" pitchFamily="18" charset="0"/>
                          </a:rPr>
                          <m:t>9</m:t>
                        </m:r>
                      </m:oMath>
                    </m:oMathPara>
                  </a14:m>
                  <a:endParaRPr lang="en-IN" dirty="0"/>
                </a:p>
              </p:txBody>
            </p:sp>
          </mc:Choice>
          <mc:Fallback xmlns="">
            <p:sp>
              <p:nvSpPr>
                <p:cNvPr id="8" name="Rectangle 7">
                  <a:extLst>
                    <a:ext uri="{FF2B5EF4-FFF2-40B4-BE49-F238E27FC236}">
                      <a16:creationId xmlns:a16="http://schemas.microsoft.com/office/drawing/2014/main" id="{3CD3CD00-C67D-4B64-ACB0-E3A28C8A138A}"/>
                    </a:ext>
                  </a:extLst>
                </p:cNvPr>
                <p:cNvSpPr>
                  <a:spLocks noRot="1" noChangeAspect="1" noMove="1" noResize="1" noEditPoints="1" noAdjustHandles="1" noChangeArrowheads="1" noChangeShapeType="1" noTextEdit="1"/>
                </p:cNvSpPr>
                <p:nvPr/>
              </p:nvSpPr>
              <p:spPr>
                <a:xfrm>
                  <a:off x="1447800" y="4852406"/>
                  <a:ext cx="6705600" cy="710194"/>
                </a:xfrm>
                <a:prstGeom prst="rect">
                  <a:avLst/>
                </a:prstGeom>
                <a:blipFill>
                  <a:blip r:embed="rId10"/>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9413419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4955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449C0514-1BD1-42A0-9040-DA5A460A76B1}"/>
              </a:ext>
            </a:extLst>
          </p:cNvPr>
          <p:cNvGraphicFramePr>
            <a:graphicFrameLocks noGrp="1"/>
          </p:cNvGraphicFramePr>
          <p:nvPr>
            <p:extLst>
              <p:ext uri="{D42A27DB-BD31-4B8C-83A1-F6EECF244321}">
                <p14:modId xmlns:p14="http://schemas.microsoft.com/office/powerpoint/2010/main" val="317249103"/>
              </p:ext>
            </p:extLst>
          </p:nvPr>
        </p:nvGraphicFramePr>
        <p:xfrm>
          <a:off x="76200" y="3109800"/>
          <a:ext cx="8991601" cy="3672000"/>
        </p:xfrm>
        <a:graphic>
          <a:graphicData uri="http://schemas.openxmlformats.org/drawingml/2006/table">
            <a:tbl>
              <a:tblPr firstRow="1" firstCol="1" lastRow="1" lastCol="1" bandRow="1" bandCol="1"/>
              <a:tblGrid>
                <a:gridCol w="1271932">
                  <a:extLst>
                    <a:ext uri="{9D8B030D-6E8A-4147-A177-3AD203B41FA5}">
                      <a16:colId xmlns:a16="http://schemas.microsoft.com/office/drawing/2014/main" val="3846659932"/>
                    </a:ext>
                  </a:extLst>
                </a:gridCol>
                <a:gridCol w="1175133">
                  <a:extLst>
                    <a:ext uri="{9D8B030D-6E8A-4147-A177-3AD203B41FA5}">
                      <a16:colId xmlns:a16="http://schemas.microsoft.com/office/drawing/2014/main" val="365046708"/>
                    </a:ext>
                  </a:extLst>
                </a:gridCol>
                <a:gridCol w="2236042">
                  <a:extLst>
                    <a:ext uri="{9D8B030D-6E8A-4147-A177-3AD203B41FA5}">
                      <a16:colId xmlns:a16="http://schemas.microsoft.com/office/drawing/2014/main" val="3178831396"/>
                    </a:ext>
                  </a:extLst>
                </a:gridCol>
                <a:gridCol w="1064782">
                  <a:extLst>
                    <a:ext uri="{9D8B030D-6E8A-4147-A177-3AD203B41FA5}">
                      <a16:colId xmlns:a16="http://schemas.microsoft.com/office/drawing/2014/main" val="2524663235"/>
                    </a:ext>
                  </a:extLst>
                </a:gridCol>
                <a:gridCol w="1916607">
                  <a:extLst>
                    <a:ext uri="{9D8B030D-6E8A-4147-A177-3AD203B41FA5}">
                      <a16:colId xmlns:a16="http://schemas.microsoft.com/office/drawing/2014/main" val="4247353607"/>
                    </a:ext>
                  </a:extLst>
                </a:gridCol>
                <a:gridCol w="1327105">
                  <a:extLst>
                    <a:ext uri="{9D8B030D-6E8A-4147-A177-3AD203B41FA5}">
                      <a16:colId xmlns:a16="http://schemas.microsoft.com/office/drawing/2014/main" val="1132513115"/>
                    </a:ext>
                  </a:extLst>
                </a:gridCol>
              </a:tblGrid>
              <a:tr h="382013">
                <a:tc gridSpan="6">
                  <a:txBody>
                    <a:bodyPr/>
                    <a:lstStyle/>
                    <a:p>
                      <a:pPr marL="0" algn="ctr">
                        <a:lnSpc>
                          <a:spcPct val="100000"/>
                        </a:lnSpc>
                        <a:spcBef>
                          <a:spcPts val="0"/>
                        </a:spcBef>
                        <a:spcAft>
                          <a:spcPts val="0"/>
                        </a:spcAft>
                      </a:pPr>
                      <a:r>
                        <a:rPr lang="en-IN"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Rock Mass Properties for Granite</a:t>
                      </a:r>
                      <a:endParaRPr lang="en-IN"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marL="457200" algn="ctr">
                        <a:lnSpc>
                          <a:spcPct val="115000"/>
                        </a:lnSpc>
                        <a:spcBef>
                          <a:spcPts val="200"/>
                        </a:spcBef>
                        <a:spcAft>
                          <a:spcPts val="200"/>
                        </a:spcAft>
                      </a:pPr>
                      <a:endParaRPr lang="en-IN"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57200" algn="ctr">
                        <a:lnSpc>
                          <a:spcPct val="115000"/>
                        </a:lnSpc>
                        <a:spcBef>
                          <a:spcPts val="200"/>
                        </a:spcBef>
                        <a:spcAft>
                          <a:spcPts val="200"/>
                        </a:spcAft>
                      </a:pPr>
                      <a:endParaRPr lang="en-IN"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57200" algn="ctr">
                        <a:lnSpc>
                          <a:spcPct val="115000"/>
                        </a:lnSpc>
                        <a:spcBef>
                          <a:spcPts val="200"/>
                        </a:spcBef>
                        <a:spcAft>
                          <a:spcPts val="200"/>
                        </a:spcAft>
                      </a:pPr>
                      <a:endParaRPr lang="en-IN"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57200" algn="ctr">
                        <a:lnSpc>
                          <a:spcPct val="115000"/>
                        </a:lnSpc>
                        <a:spcBef>
                          <a:spcPts val="200"/>
                        </a:spcBef>
                        <a:spcAft>
                          <a:spcPts val="200"/>
                        </a:spcAft>
                      </a:pPr>
                      <a:endParaRPr lang="en-IN"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457200" algn="ctr">
                        <a:lnSpc>
                          <a:spcPct val="115000"/>
                        </a:lnSpc>
                        <a:spcBef>
                          <a:spcPts val="200"/>
                        </a:spcBef>
                        <a:spcAft>
                          <a:spcPts val="200"/>
                        </a:spcAft>
                      </a:pPr>
                      <a:endParaRPr lang="en-IN"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08686"/>
                  </a:ext>
                </a:extLst>
              </a:tr>
              <a:tr h="495582">
                <a:tc>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Rock Type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Elevation (m)</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Uniaxial Compressive Strength (</a:t>
                      </a:r>
                      <a:r>
                        <a:rPr lang="en-IN" sz="1600" b="1"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IN" sz="1600" b="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ci</a:t>
                      </a: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Constant (m</a:t>
                      </a:r>
                      <a:r>
                        <a:rPr lang="en-IN" sz="1600" b="1" baseline="-25000">
                          <a:effectLst/>
                          <a:latin typeface="Times New Roman" panose="02020603050405020304" pitchFamily="18" charset="0"/>
                          <a:ea typeface="Times New Roman" panose="02020603050405020304" pitchFamily="18" charset="0"/>
                          <a:cs typeface="Times New Roman" panose="02020603050405020304" pitchFamily="18" charset="0"/>
                        </a:rPr>
                        <a:t>i</a:t>
                      </a: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Coefficient of determination (r</a:t>
                      </a:r>
                      <a:r>
                        <a:rPr lang="en-IN" sz="16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Constant (m</a:t>
                      </a:r>
                      <a:r>
                        <a:rPr lang="en-IN" sz="16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IN"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699906"/>
                  </a:ext>
                </a:extLst>
              </a:tr>
              <a:tr h="55888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249.50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208.59</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18.02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3.64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109467"/>
                  </a:ext>
                </a:extLst>
              </a:tr>
              <a:tr h="55888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261.50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198.17</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26.64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5.38</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679991"/>
                  </a:ext>
                </a:extLst>
              </a:tr>
              <a:tr h="55888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266.00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204.00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24.22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558192"/>
                  </a:ext>
                </a:extLst>
              </a:tr>
              <a:tr h="55888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a:effectLst/>
                          <a:latin typeface="Times New Roman" panose="02020603050405020304" pitchFamily="18" charset="0"/>
                          <a:ea typeface="Times New Roman" panose="02020603050405020304" pitchFamily="18" charset="0"/>
                          <a:cs typeface="Times New Roman" panose="02020603050405020304" pitchFamily="18" charset="0"/>
                        </a:rPr>
                        <a:t>273.50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231.87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38.49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7.70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355973"/>
                  </a:ext>
                </a:extLst>
              </a:tr>
              <a:tr h="558881">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Pink granite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274.00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150.99</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24.63</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4.97</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55" marR="543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537875"/>
                  </a:ext>
                </a:extLst>
              </a:tr>
            </a:tbl>
          </a:graphicData>
        </a:graphic>
      </p:graphicFrame>
      <p:sp>
        <p:nvSpPr>
          <p:cNvPr id="5" name="Rectangle 4">
            <a:extLst>
              <a:ext uri="{FF2B5EF4-FFF2-40B4-BE49-F238E27FC236}">
                <a16:creationId xmlns:a16="http://schemas.microsoft.com/office/drawing/2014/main" id="{296C5570-2A0E-4BB1-AAE7-3D026C5340B0}"/>
              </a:ext>
            </a:extLst>
          </p:cNvPr>
          <p:cNvSpPr/>
          <p:nvPr/>
        </p:nvSpPr>
        <p:spPr>
          <a:xfrm>
            <a:off x="29496" y="228600"/>
            <a:ext cx="9067800" cy="1754326"/>
          </a:xfrm>
          <a:prstGeom prst="rect">
            <a:avLst/>
          </a:prstGeom>
        </p:spPr>
        <p:txBody>
          <a:bodyPr wrap="square">
            <a:spAutoFit/>
          </a:bodyPr>
          <a:lstStyle/>
          <a:p>
            <a:pPr marL="285750" lvl="0" indent="-285750" algn="just">
              <a:spcAft>
                <a:spcPts val="0"/>
              </a:spcAft>
              <a:buClr>
                <a:srgbClr val="FF0000"/>
              </a:buClr>
              <a:buFont typeface="Wingdings" panose="05000000000000000000" pitchFamily="2" charset="2"/>
              <a:buChar char="Ø"/>
            </a:pPr>
            <a:r>
              <a:rPr lang="en-I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Hoek-Brown constants ‘s’ and ‘a’</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are depend upon the rock mass characteristics. For GSI &gt; 25, i.e. rock masses of good to reasonable quality, the original Hoek-Brown criterion is applied with (</a:t>
            </a:r>
            <a:r>
              <a:rPr lang="en-IN"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eq</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&amp; 11). The rock mass strength can be characterized by a GSI value of 55 (fair category), which was used to establish the parameters (m</a:t>
            </a:r>
            <a:r>
              <a:rPr lang="en-IN"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a etc) required for the Hoek-Brown failure criterion. </a:t>
            </a:r>
            <a:r>
              <a:rPr lang="en-I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constants ‘s’ and ‘a’ calculated are 0.0067 and 0.5 respectively</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DC8BA0-1881-490B-994C-9F59171FF577}"/>
                  </a:ext>
                </a:extLst>
              </p:cNvPr>
              <p:cNvSpPr/>
              <p:nvPr/>
            </p:nvSpPr>
            <p:spPr>
              <a:xfrm>
                <a:off x="2286000" y="1956806"/>
                <a:ext cx="5867400"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𝑠</m:t>
                      </m:r>
                      <m:r>
                        <a:rPr lang="en-IN">
                          <a:latin typeface="Cambria Math" panose="02040503050406030204" pitchFamily="18" charset="0"/>
                        </a:rPr>
                        <m:t>= </m:t>
                      </m:r>
                      <m:r>
                        <a:rPr lang="en-IN" i="1">
                          <a:latin typeface="Cambria Math" panose="02040503050406030204" pitchFamily="18" charset="0"/>
                        </a:rPr>
                        <m:t>𝑒</m:t>
                      </m:r>
                      <m:r>
                        <a:rPr lang="en-IN">
                          <a:latin typeface="Cambria Math" panose="02040503050406030204" pitchFamily="18" charset="0"/>
                        </a:rPr>
                        <m:t> </m:t>
                      </m:r>
                      <m:d>
                        <m:dPr>
                          <m:begChr m:val="{"/>
                          <m:endChr m:val="}"/>
                          <m:ctrlPr>
                            <a:rPr lang="en-IN" i="1">
                              <a:latin typeface="Cambria Math" panose="02040503050406030204" pitchFamily="18" charset="0"/>
                            </a:rPr>
                          </m:ctrlPr>
                        </m:dPr>
                        <m:e>
                          <m:f>
                            <m:fPr>
                              <m:ctrlPr>
                                <a:rPr lang="en-IN" i="1">
                                  <a:latin typeface="Cambria Math" panose="02040503050406030204" pitchFamily="18" charset="0"/>
                                </a:rPr>
                              </m:ctrlPr>
                            </m:fPr>
                            <m:num>
                              <m:d>
                                <m:dPr>
                                  <m:ctrlPr>
                                    <a:rPr lang="en-IN" i="1">
                                      <a:latin typeface="Cambria Math" panose="02040503050406030204" pitchFamily="18" charset="0"/>
                                    </a:rPr>
                                  </m:ctrlPr>
                                </m:dPr>
                                <m:e>
                                  <m:r>
                                    <a:rPr lang="en-IN" i="1">
                                      <a:latin typeface="Cambria Math" panose="02040503050406030204" pitchFamily="18" charset="0"/>
                                    </a:rPr>
                                    <m:t>𝐺𝑆𝐼</m:t>
                                  </m:r>
                                  <m:r>
                                    <a:rPr lang="en-IN">
                                      <a:latin typeface="Cambria Math" panose="02040503050406030204" pitchFamily="18" charset="0"/>
                                    </a:rPr>
                                    <m:t>−100</m:t>
                                  </m:r>
                                </m:e>
                              </m:d>
                            </m:num>
                            <m:den>
                              <m:r>
                                <a:rPr lang="en-IN">
                                  <a:latin typeface="Cambria Math" panose="02040503050406030204" pitchFamily="18" charset="0"/>
                                </a:rPr>
                                <m:t>9</m:t>
                              </m:r>
                            </m:den>
                          </m:f>
                        </m:e>
                      </m:d>
                      <m:r>
                        <a:rPr lang="en-IN">
                          <a:latin typeface="Cambria Math" panose="02040503050406030204" pitchFamily="18" charset="0"/>
                        </a:rPr>
                        <m:t>                                                        (10</m:t>
                      </m:r>
                      <m:r>
                        <a:rPr lang="en-IN" b="0" i="0" smtClean="0">
                          <a:latin typeface="Cambria Math" panose="02040503050406030204" pitchFamily="18" charset="0"/>
                        </a:rPr>
                        <m:t>)</m:t>
                      </m:r>
                    </m:oMath>
                  </m:oMathPara>
                </a14:m>
                <a:endParaRPr lang="en-IN" dirty="0"/>
              </a:p>
            </p:txBody>
          </p:sp>
        </mc:Choice>
        <mc:Fallback xmlns="">
          <p:sp>
            <p:nvSpPr>
              <p:cNvPr id="6" name="Rectangle 5">
                <a:extLst>
                  <a:ext uri="{FF2B5EF4-FFF2-40B4-BE49-F238E27FC236}">
                    <a16:creationId xmlns:a16="http://schemas.microsoft.com/office/drawing/2014/main" id="{38DC8BA0-1881-490B-994C-9F59171FF577}"/>
                  </a:ext>
                </a:extLst>
              </p:cNvPr>
              <p:cNvSpPr>
                <a:spLocks noRot="1" noChangeAspect="1" noMove="1" noResize="1" noEditPoints="1" noAdjustHandles="1" noChangeArrowheads="1" noChangeShapeType="1" noTextEdit="1"/>
              </p:cNvSpPr>
              <p:nvPr/>
            </p:nvSpPr>
            <p:spPr>
              <a:xfrm>
                <a:off x="2286000" y="1956806"/>
                <a:ext cx="5867400" cy="710194"/>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49BD6CB-9B02-4F2A-A4F2-177A15801123}"/>
                  </a:ext>
                </a:extLst>
              </p:cNvPr>
              <p:cNvSpPr/>
              <p:nvPr/>
            </p:nvSpPr>
            <p:spPr>
              <a:xfrm>
                <a:off x="2362200" y="2678668"/>
                <a:ext cx="5715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𝑎</m:t>
                      </m:r>
                      <m:r>
                        <a:rPr lang="en-IN">
                          <a:latin typeface="Cambria Math" panose="02040503050406030204" pitchFamily="18" charset="0"/>
                        </a:rPr>
                        <m:t>=0.5                                                                                    (11</m:t>
                      </m:r>
                    </m:oMath>
                  </m:oMathPara>
                </a14:m>
                <a:endParaRPr lang="en-IN" dirty="0"/>
              </a:p>
            </p:txBody>
          </p:sp>
        </mc:Choice>
        <mc:Fallback xmlns="">
          <p:sp>
            <p:nvSpPr>
              <p:cNvPr id="7" name="Rectangle 6">
                <a:extLst>
                  <a:ext uri="{FF2B5EF4-FFF2-40B4-BE49-F238E27FC236}">
                    <a16:creationId xmlns:a16="http://schemas.microsoft.com/office/drawing/2014/main" id="{549BD6CB-9B02-4F2A-A4F2-177A15801123}"/>
                  </a:ext>
                </a:extLst>
              </p:cNvPr>
              <p:cNvSpPr>
                <a:spLocks noRot="1" noChangeAspect="1" noMove="1" noResize="1" noEditPoints="1" noAdjustHandles="1" noChangeArrowheads="1" noChangeShapeType="1" noTextEdit="1"/>
              </p:cNvSpPr>
              <p:nvPr/>
            </p:nvSpPr>
            <p:spPr>
              <a:xfrm>
                <a:off x="2362200" y="2678668"/>
                <a:ext cx="5715000" cy="369332"/>
              </a:xfrm>
              <a:prstGeom prst="rect">
                <a:avLst/>
              </a:prstGeom>
              <a:blipFill>
                <a:blip r:embed="rId6"/>
                <a:stretch>
                  <a:fillRect b="-14754"/>
                </a:stretch>
              </a:blipFill>
            </p:spPr>
            <p:txBody>
              <a:bodyPr/>
              <a:lstStyle/>
              <a:p>
                <a:r>
                  <a:rPr lang="en-IN">
                    <a:noFill/>
                  </a:rPr>
                  <a:t> </a:t>
                </a:r>
              </a:p>
            </p:txBody>
          </p:sp>
        </mc:Fallback>
      </mc:AlternateContent>
    </p:spTree>
    <p:extLst>
      <p:ext uri="{BB962C8B-B14F-4D97-AF65-F5344CB8AC3E}">
        <p14:creationId xmlns:p14="http://schemas.microsoft.com/office/powerpoint/2010/main" val="15307854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0EE095-2C1E-4FD1-A370-5C7F5E22CDB4}"/>
              </a:ext>
            </a:extLst>
          </p:cNvPr>
          <p:cNvGrpSpPr/>
          <p:nvPr/>
        </p:nvGrpSpPr>
        <p:grpSpPr>
          <a:xfrm>
            <a:off x="0" y="0"/>
            <a:ext cx="9144000" cy="6804124"/>
            <a:chOff x="0" y="0"/>
            <a:chExt cx="9144000" cy="6804124"/>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057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0557"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3" name="Rectangle 2">
              <a:extLst>
                <a:ext uri="{FF2B5EF4-FFF2-40B4-BE49-F238E27FC236}">
                  <a16:creationId xmlns:a16="http://schemas.microsoft.com/office/drawing/2014/main" id="{77B786A4-C38A-4114-9986-4D2DC64DACAB}"/>
                </a:ext>
              </a:extLst>
            </p:cNvPr>
            <p:cNvSpPr/>
            <p:nvPr/>
          </p:nvSpPr>
          <p:spPr>
            <a:xfrm>
              <a:off x="29496" y="723037"/>
              <a:ext cx="9067800" cy="877163"/>
            </a:xfrm>
            <a:prstGeom prst="rect">
              <a:avLst/>
            </a:prstGeom>
          </p:spPr>
          <p:txBody>
            <a:bodyPr wrap="square">
              <a:spAutoFit/>
            </a:bodyPr>
            <a:lstStyle/>
            <a:p>
              <a:pPr marL="285750" indent="-285750" algn="just">
                <a:spcAft>
                  <a:spcPts val="0"/>
                </a:spcAft>
                <a:buClr>
                  <a:srgbClr val="FF0000"/>
                </a:buClr>
                <a:buFont typeface="Wingdings" panose="05000000000000000000" pitchFamily="2" charset="2"/>
                <a:buChar char="Ø"/>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In this study roof support and wall support pressure was estimated as per equations 14 and 15, which is applicable for the non-squeezing ground condition (Singh et al. 1992, IS 13365 Part 2, 1992). </a:t>
              </a:r>
              <a:endParaRPr lang="en-IN" sz="17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D5ADE7B-6FE5-4D72-9D1B-058448E960EF}"/>
                </a:ext>
              </a:extLst>
            </p:cNvPr>
            <p:cNvSpPr>
              <a:spLocks noChangeArrowheads="1"/>
            </p:cNvSpPr>
            <p:nvPr/>
          </p:nvSpPr>
          <p:spPr bwMode="auto">
            <a:xfrm>
              <a:off x="46704" y="280671"/>
              <a:ext cx="9067800" cy="430887"/>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sz="2200" b="1" dirty="0">
                  <a:solidFill>
                    <a:schemeClr val="bg1"/>
                  </a:solidFill>
                  <a:latin typeface="Times New Roman" panose="02020603050405020304" pitchFamily="18" charset="0"/>
                  <a:ea typeface="Times New Roman" panose="02020603050405020304" pitchFamily="18" charset="0"/>
                </a:rPr>
                <a:t>Estimation of Support Pressure and Ground Squeezing Condition</a:t>
              </a:r>
              <a:endParaRPr lang="en-US" sz="22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62E1A70-1DDF-4CBC-BD7E-5D9C58D4EC45}"/>
                    </a:ext>
                  </a:extLst>
                </p:cNvPr>
                <p:cNvSpPr/>
                <p:nvPr/>
              </p:nvSpPr>
              <p:spPr>
                <a:xfrm>
                  <a:off x="1905000" y="1752600"/>
                  <a:ext cx="5791200" cy="471026"/>
                </a:xfrm>
                <a:prstGeom prst="rect">
                  <a:avLst/>
                </a:prstGeom>
              </p:spPr>
              <p:txBody>
                <a:bodyPr wrap="square">
                  <a:spAutoFit/>
                </a:bodyPr>
                <a:lstStyle/>
                <a:p>
                  <a14:m>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𝑃</m:t>
                          </m:r>
                        </m:e>
                        <m:sub>
                          <m:r>
                            <a:rPr lang="en-IN" sz="1600" i="1">
                              <a:latin typeface="Cambria Math" panose="02040503050406030204" pitchFamily="18" charset="0"/>
                            </a:rPr>
                            <m:t>𝑟𝑜𝑜𝑓</m:t>
                          </m:r>
                        </m:sub>
                      </m:sSub>
                      <m:r>
                        <a:rPr lang="en-IN" sz="1600">
                          <a:latin typeface="Cambria Math" panose="02040503050406030204" pitchFamily="18" charset="0"/>
                        </a:rPr>
                        <m:t>= </m:t>
                      </m:r>
                      <m:f>
                        <m:fPr>
                          <m:ctrlPr>
                            <a:rPr lang="en-IN" sz="1600" i="1">
                              <a:latin typeface="Cambria Math" panose="02040503050406030204" pitchFamily="18" charset="0"/>
                            </a:rPr>
                          </m:ctrlPr>
                        </m:fPr>
                        <m:num>
                          <m:r>
                            <a:rPr lang="en-IN" sz="1600">
                              <a:latin typeface="Cambria Math" panose="02040503050406030204" pitchFamily="18" charset="0"/>
                            </a:rPr>
                            <m:t>2.0</m:t>
                          </m:r>
                        </m:num>
                        <m:den>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𝑟</m:t>
                              </m:r>
                            </m:sub>
                          </m:sSub>
                        </m:den>
                      </m:f>
                      <m:sSup>
                        <m:sSupPr>
                          <m:ctrlPr>
                            <a:rPr lang="en-IN" sz="1600" i="1">
                              <a:latin typeface="Cambria Math" panose="02040503050406030204" pitchFamily="18" charset="0"/>
                            </a:rPr>
                          </m:ctrlPr>
                        </m:sSupPr>
                        <m:e>
                          <m:r>
                            <a:rPr lang="en-IN" sz="1600" i="1">
                              <a:latin typeface="Cambria Math" panose="02040503050406030204" pitchFamily="18" charset="0"/>
                            </a:rPr>
                            <m:t>𝑄</m:t>
                          </m:r>
                        </m:e>
                        <m:sup>
                          <m:r>
                            <a:rPr lang="en-IN" sz="1600">
                              <a:latin typeface="Cambria Math" panose="02040503050406030204" pitchFamily="18" charset="0"/>
                            </a:rPr>
                            <m:t>−</m:t>
                          </m:r>
                          <m:f>
                            <m:fPr>
                              <m:type m:val="lin"/>
                              <m:ctrlPr>
                                <a:rPr lang="en-IN" sz="1600" i="1">
                                  <a:latin typeface="Cambria Math" panose="02040503050406030204" pitchFamily="18" charset="0"/>
                                </a:rPr>
                              </m:ctrlPr>
                            </m:fPr>
                            <m:num>
                              <m:r>
                                <a:rPr lang="en-IN" sz="1600">
                                  <a:latin typeface="Cambria Math" panose="02040503050406030204" pitchFamily="18" charset="0"/>
                                </a:rPr>
                                <m:t>1</m:t>
                              </m:r>
                            </m:num>
                            <m:den>
                              <m:r>
                                <a:rPr lang="en-IN" sz="1600">
                                  <a:latin typeface="Cambria Math" panose="02040503050406030204" pitchFamily="18" charset="0"/>
                                </a:rPr>
                                <m:t>3</m:t>
                              </m:r>
                            </m:den>
                          </m:f>
                        </m:sup>
                      </m:sSup>
                      <m:r>
                        <a:rPr lang="en-IN" sz="1600">
                          <a:latin typeface="Cambria Math" panose="02040503050406030204" pitchFamily="18" charset="0"/>
                        </a:rPr>
                        <m:t>                                                           (12</m:t>
                      </m:r>
                    </m:oMath>
                  </a14:m>
                  <a:r>
                    <a:rPr lang="en-IN" sz="1600" dirty="0"/>
                    <a:t>)</a:t>
                  </a:r>
                </a:p>
              </p:txBody>
            </p:sp>
          </mc:Choice>
          <mc:Fallback xmlns="">
            <p:sp>
              <p:nvSpPr>
                <p:cNvPr id="4" name="Rectangle 3">
                  <a:extLst>
                    <a:ext uri="{FF2B5EF4-FFF2-40B4-BE49-F238E27FC236}">
                      <a16:creationId xmlns:a16="http://schemas.microsoft.com/office/drawing/2014/main" id="{A62E1A70-1DDF-4CBC-BD7E-5D9C58D4EC45}"/>
                    </a:ext>
                  </a:extLst>
                </p:cNvPr>
                <p:cNvSpPr>
                  <a:spLocks noRot="1" noChangeAspect="1" noMove="1" noResize="1" noEditPoints="1" noAdjustHandles="1" noChangeArrowheads="1" noChangeShapeType="1" noTextEdit="1"/>
                </p:cNvSpPr>
                <p:nvPr/>
              </p:nvSpPr>
              <p:spPr>
                <a:xfrm>
                  <a:off x="1905000" y="1752600"/>
                  <a:ext cx="5791200" cy="471026"/>
                </a:xfrm>
                <a:prstGeom prst="rect">
                  <a:avLst/>
                </a:prstGeom>
                <a:blipFill>
                  <a:blip r:embed="rId7"/>
                  <a:stretch>
                    <a:fillRect t="-44156" b="-4675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9F638A-AD4B-4E54-9411-DAEF9B7391AC}"/>
                    </a:ext>
                  </a:extLst>
                </p:cNvPr>
                <p:cNvSpPr/>
                <p:nvPr/>
              </p:nvSpPr>
              <p:spPr>
                <a:xfrm>
                  <a:off x="1752600" y="2362200"/>
                  <a:ext cx="4953000" cy="6582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𝑃</m:t>
                            </m:r>
                          </m:e>
                          <m:sub>
                            <m:r>
                              <a:rPr lang="en-IN" sz="1600" i="1">
                                <a:latin typeface="Cambria Math" panose="02040503050406030204" pitchFamily="18" charset="0"/>
                              </a:rPr>
                              <m:t>𝑟𝑜𝑜𝑓</m:t>
                            </m:r>
                          </m:sub>
                        </m:sSub>
                        <m:r>
                          <a:rPr lang="en-IN" sz="1600">
                            <a:latin typeface="Cambria Math" panose="02040503050406030204" pitchFamily="18" charset="0"/>
                          </a:rPr>
                          <m:t>= </m:t>
                        </m:r>
                        <m:f>
                          <m:fPr>
                            <m:ctrlPr>
                              <a:rPr lang="en-IN" sz="1600" i="1">
                                <a:latin typeface="Cambria Math" panose="02040503050406030204" pitchFamily="18" charset="0"/>
                              </a:rPr>
                            </m:ctrlPr>
                          </m:fPr>
                          <m:num>
                            <m:r>
                              <a:rPr lang="en-IN" sz="1600">
                                <a:latin typeface="Cambria Math" panose="02040503050406030204" pitchFamily="18" charset="0"/>
                              </a:rPr>
                              <m:t>2 </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𝑛</m:t>
                                    </m:r>
                                  </m:sub>
                                </m:sSub>
                              </m:e>
                              <m:sup>
                                <m:f>
                                  <m:fPr>
                                    <m:type m:val="lin"/>
                                    <m:ctrlPr>
                                      <a:rPr lang="en-IN" sz="1600" i="1">
                                        <a:latin typeface="Cambria Math" panose="02040503050406030204" pitchFamily="18" charset="0"/>
                                      </a:rPr>
                                    </m:ctrlPr>
                                  </m:fPr>
                                  <m:num>
                                    <m:r>
                                      <a:rPr lang="en-IN" sz="1600">
                                        <a:latin typeface="Cambria Math" panose="02040503050406030204" pitchFamily="18" charset="0"/>
                                      </a:rPr>
                                      <m:t>1</m:t>
                                    </m:r>
                                  </m:num>
                                  <m:den>
                                    <m:r>
                                      <a:rPr lang="en-IN" sz="1600">
                                        <a:latin typeface="Cambria Math" panose="02040503050406030204" pitchFamily="18" charset="0"/>
                                      </a:rPr>
                                      <m:t>2</m:t>
                                    </m:r>
                                  </m:den>
                                </m:f>
                              </m:sup>
                            </m:sSup>
                            <m:r>
                              <a:rPr lang="en-IN" sz="1600">
                                <a:latin typeface="Cambria Math" panose="02040503050406030204" pitchFamily="18" charset="0"/>
                              </a:rPr>
                              <m:t> (</m:t>
                            </m:r>
                            <m:sSup>
                              <m:sSupPr>
                                <m:ctrlPr>
                                  <a:rPr lang="en-IN" sz="1600" i="1">
                                    <a:latin typeface="Cambria Math" panose="02040503050406030204" pitchFamily="18" charset="0"/>
                                  </a:rPr>
                                </m:ctrlPr>
                              </m:sSupPr>
                              <m:e>
                                <m:d>
                                  <m:dPr>
                                    <m:begChr m:val=""/>
                                    <m:ctrlPr>
                                      <a:rPr lang="en-IN" sz="1600" i="1">
                                        <a:latin typeface="Cambria Math" panose="02040503050406030204" pitchFamily="18" charset="0"/>
                                      </a:rPr>
                                    </m:ctrlPr>
                                  </m:dPr>
                                  <m:e>
                                    <m:r>
                                      <a:rPr lang="en-IN" sz="1600" i="1">
                                        <a:latin typeface="Cambria Math" panose="02040503050406030204" pitchFamily="18" charset="0"/>
                                      </a:rPr>
                                      <m:t>𝑄</m:t>
                                    </m:r>
                                  </m:e>
                                </m:d>
                              </m:e>
                              <m:sup>
                                <m:r>
                                  <a:rPr lang="en-IN" sz="1600">
                                    <a:latin typeface="Cambria Math" panose="02040503050406030204" pitchFamily="18" charset="0"/>
                                  </a:rPr>
                                  <m:t>−</m:t>
                                </m:r>
                                <m:f>
                                  <m:fPr>
                                    <m:type m:val="lin"/>
                                    <m:ctrlPr>
                                      <a:rPr lang="en-IN" sz="1600" i="1">
                                        <a:latin typeface="Cambria Math" panose="02040503050406030204" pitchFamily="18" charset="0"/>
                                      </a:rPr>
                                    </m:ctrlPr>
                                  </m:fPr>
                                  <m:num>
                                    <m:r>
                                      <a:rPr lang="en-IN" sz="1600">
                                        <a:latin typeface="Cambria Math" panose="02040503050406030204" pitchFamily="18" charset="0"/>
                                      </a:rPr>
                                      <m:t>1</m:t>
                                    </m:r>
                                  </m:num>
                                  <m:den>
                                    <m:r>
                                      <a:rPr lang="en-IN" sz="1600">
                                        <a:latin typeface="Cambria Math" panose="02040503050406030204" pitchFamily="18" charset="0"/>
                                      </a:rPr>
                                      <m:t>3</m:t>
                                    </m:r>
                                  </m:den>
                                </m:f>
                              </m:sup>
                            </m:sSup>
                            <m:r>
                              <a:rPr lang="en-IN" sz="1600">
                                <a:latin typeface="Cambria Math" panose="02040503050406030204" pitchFamily="18" charset="0"/>
                              </a:rPr>
                              <m:t> </m:t>
                            </m:r>
                          </m:num>
                          <m:den>
                            <m:r>
                              <a:rPr lang="en-IN" sz="1600">
                                <a:latin typeface="Cambria Math" panose="02040503050406030204" pitchFamily="18" charset="0"/>
                              </a:rPr>
                              <m:t>3 </m:t>
                            </m:r>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𝑟</m:t>
                                </m:r>
                              </m:sub>
                            </m:sSub>
                          </m:den>
                        </m:f>
                        <m:r>
                          <a:rPr lang="en-IN" sz="1600">
                            <a:latin typeface="Cambria Math" panose="02040503050406030204" pitchFamily="18" charset="0"/>
                          </a:rPr>
                          <m:t>                                              (13</m:t>
                        </m:r>
                        <m:r>
                          <a:rPr lang="en-IN" sz="1600" b="0" i="0" smtClean="0">
                            <a:latin typeface="Cambria Math" panose="02040503050406030204" pitchFamily="18" charset="0"/>
                          </a:rPr>
                          <m:t>)</m:t>
                        </m:r>
                      </m:oMath>
                    </m:oMathPara>
                  </a14:m>
                  <a:endParaRPr lang="en-IN" sz="1600" dirty="0"/>
                </a:p>
              </p:txBody>
            </p:sp>
          </mc:Choice>
          <mc:Fallback xmlns="">
            <p:sp>
              <p:nvSpPr>
                <p:cNvPr id="5" name="Rectangle 4">
                  <a:extLst>
                    <a:ext uri="{FF2B5EF4-FFF2-40B4-BE49-F238E27FC236}">
                      <a16:creationId xmlns:a16="http://schemas.microsoft.com/office/drawing/2014/main" id="{DE9F638A-AD4B-4E54-9411-DAEF9B7391AC}"/>
                    </a:ext>
                  </a:extLst>
                </p:cNvPr>
                <p:cNvSpPr>
                  <a:spLocks noRot="1" noChangeAspect="1" noMove="1" noResize="1" noEditPoints="1" noAdjustHandles="1" noChangeArrowheads="1" noChangeShapeType="1" noTextEdit="1"/>
                </p:cNvSpPr>
                <p:nvPr/>
              </p:nvSpPr>
              <p:spPr>
                <a:xfrm>
                  <a:off x="1752600" y="2362200"/>
                  <a:ext cx="4953000" cy="658257"/>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9BCBB17-9D59-47C1-91BA-EBFE83CEB3AC}"/>
                    </a:ext>
                  </a:extLst>
                </p:cNvPr>
                <p:cNvSpPr/>
                <p:nvPr/>
              </p:nvSpPr>
              <p:spPr>
                <a:xfrm>
                  <a:off x="1676400" y="3124200"/>
                  <a:ext cx="5105400" cy="595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a:latin typeface="Cambria Math" panose="02040503050406030204" pitchFamily="18" charset="0"/>
                              </a:rPr>
                            </m:ctrlPr>
                          </m:sSubPr>
                          <m:e>
                            <m:r>
                              <a:rPr lang="en-IN" sz="1600" i="1">
                                <a:latin typeface="Cambria Math" panose="02040503050406030204" pitchFamily="18" charset="0"/>
                              </a:rPr>
                              <m:t>𝑃</m:t>
                            </m:r>
                          </m:e>
                          <m:sub>
                            <m:r>
                              <a:rPr lang="en-IN" sz="1600" i="1">
                                <a:latin typeface="Cambria Math" panose="02040503050406030204" pitchFamily="18" charset="0"/>
                              </a:rPr>
                              <m:t>𝑟𝑜𝑜𝑓</m:t>
                            </m:r>
                          </m:sub>
                        </m:sSub>
                        <m:r>
                          <a:rPr lang="en-IN" sz="1600">
                            <a:latin typeface="Cambria Math" panose="02040503050406030204" pitchFamily="18" charset="0"/>
                          </a:rPr>
                          <m:t>= </m:t>
                        </m:r>
                        <m:f>
                          <m:fPr>
                            <m:ctrlPr>
                              <a:rPr lang="en-IN" sz="1600" i="1">
                                <a:latin typeface="Cambria Math" panose="02040503050406030204" pitchFamily="18" charset="0"/>
                              </a:rPr>
                            </m:ctrlPr>
                          </m:fPr>
                          <m:num>
                            <m:r>
                              <a:rPr lang="en-IN" sz="1600">
                                <a:latin typeface="Cambria Math" panose="02040503050406030204" pitchFamily="18" charset="0"/>
                              </a:rPr>
                              <m:t>2.0</m:t>
                            </m:r>
                          </m:num>
                          <m:den>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𝑟</m:t>
                                </m:r>
                              </m:sub>
                            </m:sSub>
                          </m:den>
                        </m:f>
                        <m:sSup>
                          <m:sSupPr>
                            <m:ctrlPr>
                              <a:rPr lang="en-IN" sz="1600" i="1">
                                <a:latin typeface="Cambria Math" panose="02040503050406030204" pitchFamily="18" charset="0"/>
                              </a:rPr>
                            </m:ctrlPr>
                          </m:sSupPr>
                          <m:e>
                            <m:r>
                              <a:rPr lang="en-IN" sz="1600" i="1">
                                <a:latin typeface="Cambria Math" panose="02040503050406030204" pitchFamily="18" charset="0"/>
                              </a:rPr>
                              <m:t>𝑄</m:t>
                            </m:r>
                          </m:e>
                          <m:sup>
                            <m:r>
                              <a:rPr lang="en-IN" sz="1600">
                                <a:latin typeface="Cambria Math" panose="02040503050406030204" pitchFamily="18" charset="0"/>
                              </a:rPr>
                              <m:t>−</m:t>
                            </m:r>
                            <m:f>
                              <m:fPr>
                                <m:type m:val="lin"/>
                                <m:ctrlPr>
                                  <a:rPr lang="en-IN" sz="1600" i="1">
                                    <a:latin typeface="Cambria Math" panose="02040503050406030204" pitchFamily="18" charset="0"/>
                                  </a:rPr>
                                </m:ctrlPr>
                              </m:fPr>
                              <m:num>
                                <m:r>
                                  <a:rPr lang="en-IN" sz="1600">
                                    <a:latin typeface="Cambria Math" panose="02040503050406030204" pitchFamily="18" charset="0"/>
                                  </a:rPr>
                                  <m:t>1</m:t>
                                </m:r>
                              </m:num>
                              <m:den>
                                <m:r>
                                  <a:rPr lang="en-IN" sz="1600">
                                    <a:latin typeface="Cambria Math" panose="02040503050406030204" pitchFamily="18" charset="0"/>
                                  </a:rPr>
                                  <m:t>3</m:t>
                                </m:r>
                              </m:den>
                            </m:f>
                          </m:sup>
                        </m:sSup>
                        <m:r>
                          <a:rPr lang="en-IN" sz="1600">
                            <a:latin typeface="Cambria Math" panose="02040503050406030204" pitchFamily="18" charset="0"/>
                          </a:rPr>
                          <m:t> </m:t>
                        </m:r>
                        <m:r>
                          <a:rPr lang="en-IN" sz="1600" i="1">
                            <a:latin typeface="Cambria Math" panose="02040503050406030204" pitchFamily="18" charset="0"/>
                          </a:rPr>
                          <m:t>𝑥</m:t>
                        </m:r>
                        <m:r>
                          <a:rPr lang="en-IN" sz="1600">
                            <a:latin typeface="Cambria Math" panose="02040503050406030204" pitchFamily="18" charset="0"/>
                          </a:rPr>
                          <m:t> </m:t>
                        </m:r>
                        <m:r>
                          <a:rPr lang="en-IN" sz="1600" i="1">
                            <a:latin typeface="Cambria Math" panose="02040503050406030204" pitchFamily="18" charset="0"/>
                          </a:rPr>
                          <m:t>𝑓</m:t>
                        </m:r>
                        <m:r>
                          <a:rPr lang="en-IN" sz="1600">
                            <a:latin typeface="Cambria Math" panose="02040503050406030204" pitchFamily="18" charset="0"/>
                          </a:rPr>
                          <m:t>                                                     </m:t>
                        </m:r>
                        <m:d>
                          <m:dPr>
                            <m:ctrlPr>
                              <a:rPr lang="en-IN" sz="1600" i="1">
                                <a:latin typeface="Cambria Math" panose="02040503050406030204" pitchFamily="18" charset="0"/>
                              </a:rPr>
                            </m:ctrlPr>
                          </m:dPr>
                          <m:e>
                            <m:r>
                              <a:rPr lang="en-IN" sz="1600">
                                <a:latin typeface="Cambria Math" panose="02040503050406030204" pitchFamily="18" charset="0"/>
                              </a:rPr>
                              <m:t>14</m:t>
                            </m:r>
                          </m:e>
                        </m:d>
                      </m:oMath>
                    </m:oMathPara>
                  </a14:m>
                  <a:endParaRPr lang="en-IN" sz="1600" dirty="0"/>
                </a:p>
              </p:txBody>
            </p:sp>
          </mc:Choice>
          <mc:Fallback xmlns="">
            <p:sp>
              <p:nvSpPr>
                <p:cNvPr id="6" name="Rectangle 5">
                  <a:extLst>
                    <a:ext uri="{FF2B5EF4-FFF2-40B4-BE49-F238E27FC236}">
                      <a16:creationId xmlns:a16="http://schemas.microsoft.com/office/drawing/2014/main" id="{59BCBB17-9D59-47C1-91BA-EBFE83CEB3AC}"/>
                    </a:ext>
                  </a:extLst>
                </p:cNvPr>
                <p:cNvSpPr>
                  <a:spLocks noRot="1" noChangeAspect="1" noMove="1" noResize="1" noEditPoints="1" noAdjustHandles="1" noChangeArrowheads="1" noChangeShapeType="1" noTextEdit="1"/>
                </p:cNvSpPr>
                <p:nvPr/>
              </p:nvSpPr>
              <p:spPr>
                <a:xfrm>
                  <a:off x="1676400" y="3124200"/>
                  <a:ext cx="5105400" cy="595228"/>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136BF8A-327C-4E65-B25A-1AAD2696A548}"/>
                    </a:ext>
                  </a:extLst>
                </p:cNvPr>
                <p:cNvSpPr/>
                <p:nvPr/>
              </p:nvSpPr>
              <p:spPr>
                <a:xfrm>
                  <a:off x="1752600" y="3810000"/>
                  <a:ext cx="4876800" cy="595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𝑃</m:t>
                            </m:r>
                          </m:e>
                          <m:sub>
                            <m:r>
                              <a:rPr lang="en-IN" sz="1600" i="1">
                                <a:latin typeface="Cambria Math" panose="02040503050406030204" pitchFamily="18" charset="0"/>
                              </a:rPr>
                              <m:t>𝑊𝑎𝑙𝑙</m:t>
                            </m:r>
                          </m:sub>
                        </m:sSub>
                        <m:r>
                          <a:rPr lang="en-IN" sz="1600">
                            <a:latin typeface="Cambria Math" panose="02040503050406030204" pitchFamily="18" charset="0"/>
                          </a:rPr>
                          <m:t>= </m:t>
                        </m:r>
                        <m:f>
                          <m:fPr>
                            <m:ctrlPr>
                              <a:rPr lang="en-IN" sz="1600" i="1">
                                <a:latin typeface="Cambria Math" panose="02040503050406030204" pitchFamily="18" charset="0"/>
                              </a:rPr>
                            </m:ctrlPr>
                          </m:fPr>
                          <m:num>
                            <m:r>
                              <a:rPr lang="en-IN" sz="1600">
                                <a:latin typeface="Cambria Math" panose="02040503050406030204" pitchFamily="18" charset="0"/>
                              </a:rPr>
                              <m:t>2.0</m:t>
                            </m:r>
                          </m:num>
                          <m:den>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𝑟</m:t>
                                </m:r>
                              </m:sub>
                            </m:sSub>
                          </m:den>
                        </m:f>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𝑄</m:t>
                                </m:r>
                              </m:e>
                              <m:sub>
                                <m:r>
                                  <a:rPr lang="en-IN" sz="1600" i="1">
                                    <a:latin typeface="Cambria Math" panose="02040503050406030204" pitchFamily="18" charset="0"/>
                                  </a:rPr>
                                  <m:t>𝑤</m:t>
                                </m:r>
                              </m:sub>
                            </m:sSub>
                          </m:e>
                          <m:sup>
                            <m:r>
                              <a:rPr lang="en-IN" sz="1600">
                                <a:latin typeface="Cambria Math" panose="02040503050406030204" pitchFamily="18" charset="0"/>
                              </a:rPr>
                              <m:t>−</m:t>
                            </m:r>
                            <m:f>
                              <m:fPr>
                                <m:type m:val="lin"/>
                                <m:ctrlPr>
                                  <a:rPr lang="en-IN" sz="1600" i="1">
                                    <a:latin typeface="Cambria Math" panose="02040503050406030204" pitchFamily="18" charset="0"/>
                                  </a:rPr>
                                </m:ctrlPr>
                              </m:fPr>
                              <m:num>
                                <m:r>
                                  <a:rPr lang="en-IN" sz="1600">
                                    <a:latin typeface="Cambria Math" panose="02040503050406030204" pitchFamily="18" charset="0"/>
                                  </a:rPr>
                                  <m:t>1</m:t>
                                </m:r>
                              </m:num>
                              <m:den>
                                <m:r>
                                  <a:rPr lang="en-IN" sz="1600">
                                    <a:latin typeface="Cambria Math" panose="02040503050406030204" pitchFamily="18" charset="0"/>
                                  </a:rPr>
                                  <m:t>3</m:t>
                                </m:r>
                              </m:den>
                            </m:f>
                          </m:sup>
                        </m:sSup>
                        <m:r>
                          <a:rPr lang="en-IN" sz="1600">
                            <a:latin typeface="Cambria Math" panose="02040503050406030204" pitchFamily="18" charset="0"/>
                          </a:rPr>
                          <m:t> </m:t>
                        </m:r>
                        <m:r>
                          <a:rPr lang="en-IN" sz="1600" i="1">
                            <a:latin typeface="Cambria Math" panose="02040503050406030204" pitchFamily="18" charset="0"/>
                          </a:rPr>
                          <m:t>𝑥</m:t>
                        </m:r>
                        <m:r>
                          <a:rPr lang="en-IN" sz="1600">
                            <a:latin typeface="Cambria Math" panose="02040503050406030204" pitchFamily="18" charset="0"/>
                          </a:rPr>
                          <m:t> </m:t>
                        </m:r>
                        <m:r>
                          <a:rPr lang="en-IN" sz="1600" i="1">
                            <a:latin typeface="Cambria Math" panose="02040503050406030204" pitchFamily="18" charset="0"/>
                          </a:rPr>
                          <m:t>𝑓</m:t>
                        </m:r>
                        <m:r>
                          <a:rPr lang="en-IN" sz="1600">
                            <a:latin typeface="Cambria Math" panose="02040503050406030204" pitchFamily="18" charset="0"/>
                          </a:rPr>
                          <m:t>                                                  (15</m:t>
                        </m:r>
                        <m:r>
                          <a:rPr lang="en-IN" sz="1600" b="0" i="0" smtClean="0">
                            <a:latin typeface="Cambria Math" panose="02040503050406030204" pitchFamily="18" charset="0"/>
                          </a:rPr>
                          <m:t>)</m:t>
                        </m:r>
                      </m:oMath>
                    </m:oMathPara>
                  </a14:m>
                  <a:endParaRPr lang="en-IN" sz="1600" dirty="0"/>
                </a:p>
              </p:txBody>
            </p:sp>
          </mc:Choice>
          <mc:Fallback xmlns="">
            <p:sp>
              <p:nvSpPr>
                <p:cNvPr id="8" name="Rectangle 7">
                  <a:extLst>
                    <a:ext uri="{FF2B5EF4-FFF2-40B4-BE49-F238E27FC236}">
                      <a16:creationId xmlns:a16="http://schemas.microsoft.com/office/drawing/2014/main" id="{B136BF8A-327C-4E65-B25A-1AAD2696A548}"/>
                    </a:ext>
                  </a:extLst>
                </p:cNvPr>
                <p:cNvSpPr>
                  <a:spLocks noRot="1" noChangeAspect="1" noMove="1" noResize="1" noEditPoints="1" noAdjustHandles="1" noChangeArrowheads="1" noChangeShapeType="1" noTextEdit="1"/>
                </p:cNvSpPr>
                <p:nvPr/>
              </p:nvSpPr>
              <p:spPr>
                <a:xfrm>
                  <a:off x="1752600" y="3810000"/>
                  <a:ext cx="4876800" cy="595228"/>
                </a:xfrm>
                <a:prstGeom prst="rect">
                  <a:avLst/>
                </a:prstGeom>
                <a:blipFill>
                  <a:blip r:embed="rId10"/>
                  <a:stretch>
                    <a:fillRect/>
                  </a:stretch>
                </a:blipFill>
              </p:spPr>
              <p:txBody>
                <a:bodyPr/>
                <a:lstStyle/>
                <a:p>
                  <a:r>
                    <a:rPr lang="en-IN">
                      <a:noFill/>
                    </a:rPr>
                    <a:t> </a:t>
                  </a:r>
                </a:p>
              </p:txBody>
            </p:sp>
          </mc:Fallback>
        </mc:AlternateContent>
        <p:sp>
          <p:nvSpPr>
            <p:cNvPr id="12" name="Rectangle 11">
              <a:extLst>
                <a:ext uri="{FF2B5EF4-FFF2-40B4-BE49-F238E27FC236}">
                  <a16:creationId xmlns:a16="http://schemas.microsoft.com/office/drawing/2014/main" id="{42698553-5DF6-4543-913A-C5C29551D1DF}"/>
                </a:ext>
              </a:extLst>
            </p:cNvPr>
            <p:cNvSpPr/>
            <p:nvPr/>
          </p:nvSpPr>
          <p:spPr>
            <a:xfrm>
              <a:off x="46704" y="4495800"/>
              <a:ext cx="9050592" cy="2308324"/>
            </a:xfrm>
            <a:prstGeom prst="rect">
              <a:avLst/>
            </a:prstGeom>
          </p:spPr>
          <p:txBody>
            <a:bodyPr wrap="square">
              <a:spAutoFit/>
            </a:bodyPr>
            <a:lstStyle/>
            <a:p>
              <a:pPr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a:t>
              </a:r>
            </a:p>
            <a:p>
              <a:pPr marL="354013"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roof</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permanent/ultimate roof support pressure in kg/cm</a:t>
              </a:r>
              <a:r>
                <a:rPr lang="en-US" sz="16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54013" algn="just"/>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wall</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ultimate wall support pressure in kg/cm</a:t>
              </a:r>
              <a:r>
                <a:rPr lang="en-US" sz="16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54013"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16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joint roughness number, </a:t>
              </a:r>
            </a:p>
            <a:p>
              <a:pPr marL="354013"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 is rock mass quality, </a:t>
              </a:r>
            </a:p>
            <a:p>
              <a:pPr marL="354013" algn="just"/>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16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wall quality/factor equal to 5 Q for better qualities rock mass (Q &gt; 10) and 2.5 Q for intermediate qualities (0.1 &lt; Q &lt; 10), </a:t>
              </a:r>
            </a:p>
            <a:p>
              <a:pPr marL="354013"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a:t>
              </a:r>
              <a:r>
                <a:rPr lang="en-US" sz="16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joint set number and </a:t>
              </a:r>
            </a:p>
            <a:p>
              <a:pPr marL="354013" algn="just"/>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 is correction factor for overburden.</a:t>
              </a:r>
              <a:endParaRPr lang="en-IN" sz="1600" dirty="0"/>
            </a:p>
          </p:txBody>
        </p:sp>
      </p:grpSp>
    </p:spTree>
    <p:extLst>
      <p:ext uri="{BB962C8B-B14F-4D97-AF65-F5344CB8AC3E}">
        <p14:creationId xmlns:p14="http://schemas.microsoft.com/office/powerpoint/2010/main" val="26783379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BAF3EA-1270-4DC7-A329-B3C355CD8DE8}"/>
              </a:ext>
            </a:extLst>
          </p:cNvPr>
          <p:cNvGrpSpPr/>
          <p:nvPr/>
        </p:nvGrpSpPr>
        <p:grpSpPr>
          <a:xfrm>
            <a:off x="0" y="0"/>
            <a:ext cx="9144000" cy="5666502"/>
            <a:chOff x="0" y="0"/>
            <a:chExt cx="9144000" cy="5666502"/>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1599"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1580"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B0E0735F-A8A3-4A92-9854-193AF6293E01}"/>
                </a:ext>
              </a:extLst>
            </p:cNvPr>
            <p:cNvSpPr/>
            <p:nvPr/>
          </p:nvSpPr>
          <p:spPr>
            <a:xfrm>
              <a:off x="76199" y="381000"/>
              <a:ext cx="8991601" cy="1289071"/>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Correction factor (f) for overburden can be estimated.</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E976F7-6781-4FA6-B4F1-8FE75B471F90}"/>
                    </a:ext>
                  </a:extLst>
                </p:cNvPr>
                <p:cNvSpPr/>
                <p:nvPr/>
              </p:nvSpPr>
              <p:spPr>
                <a:xfrm>
                  <a:off x="1752600" y="970348"/>
                  <a:ext cx="5486400" cy="629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𝑓</m:t>
                        </m:r>
                        <m:r>
                          <a:rPr lang="en-IN">
                            <a:latin typeface="Cambria Math" panose="02040503050406030204" pitchFamily="18" charset="0"/>
                          </a:rPr>
                          <m:t>=1+ </m:t>
                        </m:r>
                        <m:f>
                          <m:fPr>
                            <m:ctrlPr>
                              <a:rPr lang="en-IN" i="1">
                                <a:latin typeface="Cambria Math" panose="02040503050406030204" pitchFamily="18" charset="0"/>
                              </a:rPr>
                            </m:ctrlPr>
                          </m:fPr>
                          <m:num>
                            <m:d>
                              <m:dPr>
                                <m:ctrlPr>
                                  <a:rPr lang="en-IN" i="1">
                                    <a:latin typeface="Cambria Math" panose="02040503050406030204" pitchFamily="18" charset="0"/>
                                  </a:rPr>
                                </m:ctrlPr>
                              </m:dPr>
                              <m:e>
                                <m:r>
                                  <a:rPr lang="en-IN" i="1">
                                    <a:latin typeface="Cambria Math" panose="02040503050406030204" pitchFamily="18" charset="0"/>
                                  </a:rPr>
                                  <m:t>𝐻</m:t>
                                </m:r>
                                <m:r>
                                  <a:rPr lang="en-IN">
                                    <a:latin typeface="Cambria Math" panose="02040503050406030204" pitchFamily="18" charset="0"/>
                                  </a:rPr>
                                  <m:t>−320</m:t>
                                </m:r>
                              </m:e>
                            </m:d>
                          </m:num>
                          <m:den>
                            <m:r>
                              <a:rPr lang="en-IN">
                                <a:latin typeface="Cambria Math" panose="02040503050406030204" pitchFamily="18" charset="0"/>
                              </a:rPr>
                              <m:t>800</m:t>
                            </m:r>
                          </m:den>
                        </m:f>
                        <m:r>
                          <a:rPr lang="en-IN">
                            <a:latin typeface="Cambria Math" panose="02040503050406030204" pitchFamily="18" charset="0"/>
                          </a:rPr>
                          <m:t>≥1                                                 </m:t>
                        </m:r>
                        <m:d>
                          <m:dPr>
                            <m:ctrlPr>
                              <a:rPr lang="en-IN" i="1">
                                <a:latin typeface="Cambria Math" panose="02040503050406030204" pitchFamily="18" charset="0"/>
                              </a:rPr>
                            </m:ctrlPr>
                          </m:dPr>
                          <m:e>
                            <m:r>
                              <a:rPr lang="en-IN">
                                <a:latin typeface="Cambria Math" panose="02040503050406030204" pitchFamily="18" charset="0"/>
                              </a:rPr>
                              <m:t>16</m:t>
                            </m:r>
                          </m:e>
                        </m:d>
                      </m:oMath>
                    </m:oMathPara>
                  </a14:m>
                  <a:endParaRPr lang="en-IN" dirty="0"/>
                </a:p>
              </p:txBody>
            </p:sp>
          </mc:Choice>
          <mc:Fallback xmlns="">
            <p:sp>
              <p:nvSpPr>
                <p:cNvPr id="3" name="Rectangle 2">
                  <a:extLst>
                    <a:ext uri="{FF2B5EF4-FFF2-40B4-BE49-F238E27FC236}">
                      <a16:creationId xmlns:a16="http://schemas.microsoft.com/office/drawing/2014/main" id="{BEE976F7-6781-4FA6-B4F1-8FE75B471F90}"/>
                    </a:ext>
                  </a:extLst>
                </p:cNvPr>
                <p:cNvSpPr>
                  <a:spLocks noRot="1" noChangeAspect="1" noMove="1" noResize="1" noEditPoints="1" noAdjustHandles="1" noChangeArrowheads="1" noChangeShapeType="1" noTextEdit="1"/>
                </p:cNvSpPr>
                <p:nvPr/>
              </p:nvSpPr>
              <p:spPr>
                <a:xfrm>
                  <a:off x="1752600" y="970348"/>
                  <a:ext cx="5486400" cy="629852"/>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FBEF537-4E7B-4C81-92CE-D2A94EB2C2DB}"/>
                    </a:ext>
                  </a:extLst>
                </p:cNvPr>
                <p:cNvSpPr/>
                <p:nvPr/>
              </p:nvSpPr>
              <p:spPr>
                <a:xfrm>
                  <a:off x="1965337" y="1752600"/>
                  <a:ext cx="2835263"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a:latin typeface="Cambria Math" panose="02040503050406030204" pitchFamily="18" charset="0"/>
                          </a:rPr>
                          <m:t>=1+ </m:t>
                        </m:r>
                        <m:f>
                          <m:fPr>
                            <m:ctrlPr>
                              <a:rPr lang="en-IN" i="1">
                                <a:latin typeface="Cambria Math" panose="02040503050406030204" pitchFamily="18" charset="0"/>
                              </a:rPr>
                            </m:ctrlPr>
                          </m:fPr>
                          <m:num>
                            <m:d>
                              <m:dPr>
                                <m:ctrlPr>
                                  <a:rPr lang="en-IN" i="1">
                                    <a:latin typeface="Cambria Math" panose="02040503050406030204" pitchFamily="18" charset="0"/>
                                  </a:rPr>
                                </m:ctrlPr>
                              </m:dPr>
                              <m:e>
                                <m:r>
                                  <a:rPr lang="en-IN">
                                    <a:latin typeface="Cambria Math" panose="02040503050406030204" pitchFamily="18" charset="0"/>
                                  </a:rPr>
                                  <m:t>70−320</m:t>
                                </m:r>
                              </m:e>
                            </m:d>
                          </m:num>
                          <m:den>
                            <m:r>
                              <a:rPr lang="en-IN">
                                <a:latin typeface="Cambria Math" panose="02040503050406030204" pitchFamily="18" charset="0"/>
                              </a:rPr>
                              <m:t>800</m:t>
                            </m:r>
                          </m:den>
                        </m:f>
                        <m:r>
                          <a:rPr lang="en-IN">
                            <a:latin typeface="Cambria Math" panose="02040503050406030204" pitchFamily="18" charset="0"/>
                          </a:rPr>
                          <m:t>=0.69 </m:t>
                        </m:r>
                      </m:oMath>
                    </m:oMathPara>
                  </a14:m>
                  <a:endParaRPr lang="en-IN" dirty="0"/>
                </a:p>
              </p:txBody>
            </p:sp>
          </mc:Choice>
          <mc:Fallback xmlns="">
            <p:sp>
              <p:nvSpPr>
                <p:cNvPr id="4" name="Rectangle 3">
                  <a:extLst>
                    <a:ext uri="{FF2B5EF4-FFF2-40B4-BE49-F238E27FC236}">
                      <a16:creationId xmlns:a16="http://schemas.microsoft.com/office/drawing/2014/main" id="{FFBEF537-4E7B-4C81-92CE-D2A94EB2C2DB}"/>
                    </a:ext>
                  </a:extLst>
                </p:cNvPr>
                <p:cNvSpPr>
                  <a:spLocks noRot="1" noChangeAspect="1" noMove="1" noResize="1" noEditPoints="1" noAdjustHandles="1" noChangeArrowheads="1" noChangeShapeType="1" noTextEdit="1"/>
                </p:cNvSpPr>
                <p:nvPr/>
              </p:nvSpPr>
              <p:spPr>
                <a:xfrm>
                  <a:off x="1965337" y="1752600"/>
                  <a:ext cx="2835263" cy="629852"/>
                </a:xfrm>
                <a:prstGeom prst="rect">
                  <a:avLst/>
                </a:prstGeom>
                <a:blipFill>
                  <a:blip r:embed="rId8"/>
                  <a:stretch>
                    <a:fillRect/>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id="{D64BA7D7-FB02-4B04-BC9E-529ADC9D38C6}"/>
                </a:ext>
              </a:extLst>
            </p:cNvPr>
            <p:cNvSpPr/>
            <p:nvPr/>
          </p:nvSpPr>
          <p:spPr>
            <a:xfrm>
              <a:off x="76199" y="2459456"/>
              <a:ext cx="8991601" cy="1754326"/>
            </a:xfrm>
            <a:prstGeom prst="rect">
              <a:avLst/>
            </a:prstGeom>
          </p:spPr>
          <p:txBody>
            <a:bodyPr wrap="square">
              <a:spAutoFit/>
            </a:bodyPr>
            <a:lstStyle/>
            <a:p>
              <a:pPr lvl="0"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 H is the height of overburden above crown in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metres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Singh et al. (1992) suggested an empirical approach (eq. 17) based on case histories and by collecting Barton et al. (1974) ‘Q’ data and overburden (H)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for the estimation of non-squeezing ground condition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Minimum Q-value is used for the estimation of ground squeezing condition. </a:t>
              </a:r>
              <a:endParaRPr lang="en-IN"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DC7303A-644B-4C06-A3B7-5DE15E9DE8D6}"/>
                    </a:ext>
                  </a:extLst>
                </p:cNvPr>
                <p:cNvSpPr/>
                <p:nvPr/>
              </p:nvSpPr>
              <p:spPr>
                <a:xfrm>
                  <a:off x="1828800" y="4495800"/>
                  <a:ext cx="5257800" cy="408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IN" i="1">
                                <a:latin typeface="Cambria Math" panose="02040503050406030204" pitchFamily="18" charset="0"/>
                              </a:rPr>
                            </m:ctrlPr>
                          </m:dPr>
                          <m:e>
                            <m:r>
                              <a:rPr lang="en-IN" i="1">
                                <a:latin typeface="Cambria Math" panose="02040503050406030204" pitchFamily="18" charset="0"/>
                              </a:rPr>
                              <m:t>𝐻</m:t>
                            </m:r>
                            <m:r>
                              <a:rPr lang="en-IN">
                                <a:latin typeface="Cambria Math" panose="02040503050406030204" pitchFamily="18" charset="0"/>
                              </a:rPr>
                              <m:t>&lt;350 </m:t>
                            </m:r>
                            <m:sSup>
                              <m:sSupPr>
                                <m:ctrlPr>
                                  <a:rPr lang="en-IN" i="1">
                                    <a:latin typeface="Cambria Math" panose="02040503050406030204" pitchFamily="18" charset="0"/>
                                  </a:rPr>
                                </m:ctrlPr>
                              </m:sSupPr>
                              <m:e>
                                <m:r>
                                  <a:rPr lang="en-IN" i="1">
                                    <a:latin typeface="Cambria Math" panose="02040503050406030204" pitchFamily="18" charset="0"/>
                                  </a:rPr>
                                  <m:t>𝑄</m:t>
                                </m:r>
                              </m:e>
                              <m:sup>
                                <m:f>
                                  <m:fPr>
                                    <m:type m:val="lin"/>
                                    <m:ctrlPr>
                                      <a:rPr lang="en-IN" i="1">
                                        <a:latin typeface="Cambria Math" panose="02040503050406030204" pitchFamily="18" charset="0"/>
                                      </a:rPr>
                                    </m:ctrlPr>
                                  </m:fPr>
                                  <m:num>
                                    <m:r>
                                      <a:rPr lang="en-IN">
                                        <a:latin typeface="Cambria Math" panose="02040503050406030204" pitchFamily="18" charset="0"/>
                                      </a:rPr>
                                      <m:t>1</m:t>
                                    </m:r>
                                  </m:num>
                                  <m:den>
                                    <m:r>
                                      <a:rPr lang="en-IN">
                                        <a:latin typeface="Cambria Math" panose="02040503050406030204" pitchFamily="18" charset="0"/>
                                      </a:rPr>
                                      <m:t>3</m:t>
                                    </m:r>
                                  </m:den>
                                </m:f>
                              </m:sup>
                            </m:sSup>
                            <m:r>
                              <a:rPr lang="en-IN">
                                <a:latin typeface="Cambria Math" panose="02040503050406030204" pitchFamily="18" charset="0"/>
                              </a:rPr>
                              <m:t>                                                                (17</m:t>
                            </m:r>
                          </m:e>
                        </m:d>
                      </m:oMath>
                    </m:oMathPara>
                  </a14:m>
                  <a:endParaRPr lang="en-IN" dirty="0"/>
                </a:p>
              </p:txBody>
            </p:sp>
          </mc:Choice>
          <mc:Fallback xmlns="">
            <p:sp>
              <p:nvSpPr>
                <p:cNvPr id="6" name="Rectangle 5">
                  <a:extLst>
                    <a:ext uri="{FF2B5EF4-FFF2-40B4-BE49-F238E27FC236}">
                      <a16:creationId xmlns:a16="http://schemas.microsoft.com/office/drawing/2014/main" id="{4DC7303A-644B-4C06-A3B7-5DE15E9DE8D6}"/>
                    </a:ext>
                  </a:extLst>
                </p:cNvPr>
                <p:cNvSpPr>
                  <a:spLocks noRot="1" noChangeAspect="1" noMove="1" noResize="1" noEditPoints="1" noAdjustHandles="1" noChangeArrowheads="1" noChangeShapeType="1" noTextEdit="1"/>
                </p:cNvSpPr>
                <p:nvPr/>
              </p:nvSpPr>
              <p:spPr>
                <a:xfrm>
                  <a:off x="1828800" y="4495800"/>
                  <a:ext cx="5257800" cy="408702"/>
                </a:xfrm>
                <a:prstGeom prst="rect">
                  <a:avLst/>
                </a:prstGeom>
                <a:blipFill>
                  <a:blip r:embed="rId9"/>
                  <a:stretch>
                    <a:fillRect t="-153731" r="-12399" b="-22686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65AEE81-0BB3-4623-A19D-B9E83D7BBF0F}"/>
                    </a:ext>
                  </a:extLst>
                </p:cNvPr>
                <p:cNvSpPr/>
                <p:nvPr/>
              </p:nvSpPr>
              <p:spPr>
                <a:xfrm>
                  <a:off x="1730325" y="5280050"/>
                  <a:ext cx="2841675" cy="386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a:latin typeface="Cambria Math" panose="02040503050406030204" pitchFamily="18" charset="0"/>
                          </a:rPr>
                          <m:t>70&lt;350 </m:t>
                        </m:r>
                        <m:r>
                          <a:rPr lang="en-IN" i="1">
                            <a:latin typeface="Cambria Math" panose="02040503050406030204" pitchFamily="18" charset="0"/>
                          </a:rPr>
                          <m:t>𝑥</m:t>
                        </m:r>
                        <m:r>
                          <a:rPr lang="en-IN">
                            <a:latin typeface="Cambria Math" panose="02040503050406030204" pitchFamily="18" charset="0"/>
                          </a:rPr>
                          <m:t> </m:t>
                        </m:r>
                        <m:sSup>
                          <m:sSupPr>
                            <m:ctrlPr>
                              <a:rPr lang="en-IN" i="1">
                                <a:latin typeface="Cambria Math" panose="02040503050406030204" pitchFamily="18" charset="0"/>
                              </a:rPr>
                            </m:ctrlPr>
                          </m:sSupPr>
                          <m:e>
                            <m:r>
                              <a:rPr lang="en-IN">
                                <a:latin typeface="Cambria Math" panose="02040503050406030204" pitchFamily="18" charset="0"/>
                              </a:rPr>
                              <m:t>4.17</m:t>
                            </m:r>
                          </m:e>
                          <m:sup>
                            <m:f>
                              <m:fPr>
                                <m:type m:val="lin"/>
                                <m:ctrlPr>
                                  <a:rPr lang="en-IN" i="1">
                                    <a:latin typeface="Cambria Math" panose="02040503050406030204" pitchFamily="18" charset="0"/>
                                  </a:rPr>
                                </m:ctrlPr>
                              </m:fPr>
                              <m:num>
                                <m:r>
                                  <a:rPr lang="en-IN">
                                    <a:latin typeface="Cambria Math" panose="02040503050406030204" pitchFamily="18" charset="0"/>
                                  </a:rPr>
                                  <m:t>1</m:t>
                                </m:r>
                              </m:num>
                              <m:den>
                                <m:r>
                                  <a:rPr lang="en-IN">
                                    <a:latin typeface="Cambria Math" panose="02040503050406030204" pitchFamily="18" charset="0"/>
                                  </a:rPr>
                                  <m:t>3</m:t>
                                </m:r>
                              </m:den>
                            </m:f>
                          </m:sup>
                        </m:sSup>
                        <m:r>
                          <a:rPr lang="en-IN">
                            <a:latin typeface="Cambria Math" panose="02040503050406030204" pitchFamily="18" charset="0"/>
                          </a:rPr>
                          <m:t>=563</m:t>
                        </m:r>
                      </m:oMath>
                    </m:oMathPara>
                  </a14:m>
                  <a:endParaRPr lang="en-IN" dirty="0"/>
                </a:p>
              </p:txBody>
            </p:sp>
          </mc:Choice>
          <mc:Fallback xmlns="">
            <p:sp>
              <p:nvSpPr>
                <p:cNvPr id="7" name="Rectangle 6">
                  <a:extLst>
                    <a:ext uri="{FF2B5EF4-FFF2-40B4-BE49-F238E27FC236}">
                      <a16:creationId xmlns:a16="http://schemas.microsoft.com/office/drawing/2014/main" id="{F65AEE81-0BB3-4623-A19D-B9E83D7BBF0F}"/>
                    </a:ext>
                  </a:extLst>
                </p:cNvPr>
                <p:cNvSpPr>
                  <a:spLocks noRot="1" noChangeAspect="1" noMove="1" noResize="1" noEditPoints="1" noAdjustHandles="1" noChangeArrowheads="1" noChangeShapeType="1" noTextEdit="1"/>
                </p:cNvSpPr>
                <p:nvPr/>
              </p:nvSpPr>
              <p:spPr>
                <a:xfrm>
                  <a:off x="1730325" y="5280050"/>
                  <a:ext cx="2841675" cy="386452"/>
                </a:xfrm>
                <a:prstGeom prst="rect">
                  <a:avLst/>
                </a:prstGeom>
                <a:blipFill>
                  <a:blip r:embed="rId10"/>
                  <a:stretch>
                    <a:fillRect t="-78125" b="-96875"/>
                  </a:stretch>
                </a:blipFill>
              </p:spPr>
              <p:txBody>
                <a:bodyPr/>
                <a:lstStyle/>
                <a:p>
                  <a:r>
                    <a:rPr lang="en-IN">
                      <a:noFill/>
                    </a:rPr>
                    <a:t> </a:t>
                  </a:r>
                </a:p>
              </p:txBody>
            </p:sp>
          </mc:Fallback>
        </mc:AlternateContent>
      </p:grpSp>
    </p:spTree>
    <p:extLst>
      <p:ext uri="{BB962C8B-B14F-4D97-AF65-F5344CB8AC3E}">
        <p14:creationId xmlns:p14="http://schemas.microsoft.com/office/powerpoint/2010/main" val="33711961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52622"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3" name="Table 2">
            <a:extLst>
              <a:ext uri="{FF2B5EF4-FFF2-40B4-BE49-F238E27FC236}">
                <a16:creationId xmlns:a16="http://schemas.microsoft.com/office/drawing/2014/main" id="{1E2EBFC3-F1C6-4DE2-B5C8-C96E1161D4F5}"/>
              </a:ext>
            </a:extLst>
          </p:cNvPr>
          <p:cNvGraphicFramePr>
            <a:graphicFrameLocks noGrp="1"/>
          </p:cNvGraphicFramePr>
          <p:nvPr>
            <p:extLst>
              <p:ext uri="{D42A27DB-BD31-4B8C-83A1-F6EECF244321}">
                <p14:modId xmlns:p14="http://schemas.microsoft.com/office/powerpoint/2010/main" val="1787978634"/>
              </p:ext>
            </p:extLst>
          </p:nvPr>
        </p:nvGraphicFramePr>
        <p:xfrm>
          <a:off x="76200" y="258096"/>
          <a:ext cx="8991598" cy="6551993"/>
        </p:xfrm>
        <a:graphic>
          <a:graphicData uri="http://schemas.openxmlformats.org/drawingml/2006/table">
            <a:tbl>
              <a:tblPr firstRow="1" firstCol="1" bandRow="1" bandCol="1"/>
              <a:tblGrid>
                <a:gridCol w="371320">
                  <a:extLst>
                    <a:ext uri="{9D8B030D-6E8A-4147-A177-3AD203B41FA5}">
                      <a16:colId xmlns:a16="http://schemas.microsoft.com/office/drawing/2014/main" val="1361215986"/>
                    </a:ext>
                  </a:extLst>
                </a:gridCol>
                <a:gridCol w="1200293">
                  <a:extLst>
                    <a:ext uri="{9D8B030D-6E8A-4147-A177-3AD203B41FA5}">
                      <a16:colId xmlns:a16="http://schemas.microsoft.com/office/drawing/2014/main" val="1848551304"/>
                    </a:ext>
                  </a:extLst>
                </a:gridCol>
                <a:gridCol w="654705">
                  <a:extLst>
                    <a:ext uri="{9D8B030D-6E8A-4147-A177-3AD203B41FA5}">
                      <a16:colId xmlns:a16="http://schemas.microsoft.com/office/drawing/2014/main" val="2271298969"/>
                    </a:ext>
                  </a:extLst>
                </a:gridCol>
                <a:gridCol w="654705">
                  <a:extLst>
                    <a:ext uri="{9D8B030D-6E8A-4147-A177-3AD203B41FA5}">
                      <a16:colId xmlns:a16="http://schemas.microsoft.com/office/drawing/2014/main" val="3922963985"/>
                    </a:ext>
                  </a:extLst>
                </a:gridCol>
                <a:gridCol w="1091173">
                  <a:extLst>
                    <a:ext uri="{9D8B030D-6E8A-4147-A177-3AD203B41FA5}">
                      <a16:colId xmlns:a16="http://schemas.microsoft.com/office/drawing/2014/main" val="2273249487"/>
                    </a:ext>
                  </a:extLst>
                </a:gridCol>
                <a:gridCol w="1091173">
                  <a:extLst>
                    <a:ext uri="{9D8B030D-6E8A-4147-A177-3AD203B41FA5}">
                      <a16:colId xmlns:a16="http://schemas.microsoft.com/office/drawing/2014/main" val="2434668674"/>
                    </a:ext>
                  </a:extLst>
                </a:gridCol>
                <a:gridCol w="1200293">
                  <a:extLst>
                    <a:ext uri="{9D8B030D-6E8A-4147-A177-3AD203B41FA5}">
                      <a16:colId xmlns:a16="http://schemas.microsoft.com/office/drawing/2014/main" val="82718714"/>
                    </a:ext>
                  </a:extLst>
                </a:gridCol>
                <a:gridCol w="1200293">
                  <a:extLst>
                    <a:ext uri="{9D8B030D-6E8A-4147-A177-3AD203B41FA5}">
                      <a16:colId xmlns:a16="http://schemas.microsoft.com/office/drawing/2014/main" val="72563053"/>
                    </a:ext>
                  </a:extLst>
                </a:gridCol>
                <a:gridCol w="436470">
                  <a:extLst>
                    <a:ext uri="{9D8B030D-6E8A-4147-A177-3AD203B41FA5}">
                      <a16:colId xmlns:a16="http://schemas.microsoft.com/office/drawing/2014/main" val="2296220393"/>
                    </a:ext>
                  </a:extLst>
                </a:gridCol>
                <a:gridCol w="1091173">
                  <a:extLst>
                    <a:ext uri="{9D8B030D-6E8A-4147-A177-3AD203B41FA5}">
                      <a16:colId xmlns:a16="http://schemas.microsoft.com/office/drawing/2014/main" val="4227708040"/>
                    </a:ext>
                  </a:extLst>
                </a:gridCol>
              </a:tblGrid>
              <a:tr h="364007">
                <a:tc gridSpan="10">
                  <a:txBody>
                    <a:bodyPr/>
                    <a:lstStyle/>
                    <a:p>
                      <a:pPr algn="ctr">
                        <a:lnSpc>
                          <a:spcPct val="115000"/>
                        </a:lnSpc>
                        <a:spcBef>
                          <a:spcPts val="100"/>
                        </a:spcBef>
                        <a:spcAft>
                          <a:spcPts val="100"/>
                        </a:spcAft>
                      </a:pPr>
                      <a:r>
                        <a:rPr lang="en-US"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Support Pressure for the Roof and Walls</a:t>
                      </a:r>
                      <a:endParaRPr lang="en-IN"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100"/>
                        </a:spcBef>
                        <a:spcAft>
                          <a:spcPts val="100"/>
                        </a:spcAft>
                      </a:pP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760041"/>
                  </a:ext>
                </a:extLst>
              </a:tr>
              <a:tr h="547159">
                <a:tc>
                  <a:txBody>
                    <a:bodyPr/>
                    <a:lstStyle/>
                    <a:p>
                      <a:pPr marL="0" algn="ctr">
                        <a:lnSpc>
                          <a:spcPct val="100000"/>
                        </a:lnSpc>
                        <a:spcBef>
                          <a:spcPts val="0"/>
                        </a:spcBef>
                        <a:spcAft>
                          <a:spcPts val="0"/>
                        </a:spcAft>
                      </a:pPr>
                      <a:r>
                        <a:rPr lang="en-IN" sz="1150" b="1" dirty="0">
                          <a:effectLst/>
                          <a:latin typeface="Times New Roman" panose="02020603050405020304" pitchFamily="18" charset="0"/>
                          <a:ea typeface="Times New Roman" panose="02020603050405020304" pitchFamily="18" charset="0"/>
                          <a:cs typeface="Times New Roman" panose="02020603050405020304" pitchFamily="18" charset="0"/>
                        </a:rPr>
                        <a:t>Sr. No.</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b="1" dirty="0">
                          <a:effectLst/>
                          <a:latin typeface="Times New Roman" panose="02020603050405020304" pitchFamily="18" charset="0"/>
                          <a:ea typeface="Times New Roman" panose="02020603050405020304" pitchFamily="18" charset="0"/>
                          <a:cs typeface="Times New Roman" panose="02020603050405020304" pitchFamily="18" charset="0"/>
                        </a:rPr>
                        <a:t>Chainage (m)</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Q-value for roof  </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Q-value for wall</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b="1">
                          <a:effectLst/>
                          <a:latin typeface="Times New Roman" panose="02020603050405020304" pitchFamily="18" charset="0"/>
                          <a:ea typeface="Times New Roman" panose="02020603050405020304" pitchFamily="18" charset="0"/>
                          <a:cs typeface="Times New Roman" panose="02020603050405020304" pitchFamily="18" charset="0"/>
                        </a:rPr>
                        <a:t>Joint roughness number for crown &amp; wall</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b="1">
                          <a:effectLst/>
                          <a:latin typeface="Times New Roman" panose="02020603050405020304" pitchFamily="18" charset="0"/>
                          <a:ea typeface="Times New Roman" panose="02020603050405020304" pitchFamily="18" charset="0"/>
                          <a:cs typeface="Times New Roman" panose="02020603050405020304" pitchFamily="18" charset="0"/>
                        </a:rPr>
                        <a:t>Joint alteration number for crown &amp; wall</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Ultimate roof support pressure (kg/cm</a:t>
                      </a:r>
                      <a:r>
                        <a:rPr lang="en-IN" sz="115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Ultimate wall support pressure (kg/cm</a:t>
                      </a:r>
                      <a:r>
                        <a:rPr lang="en-IN" sz="115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15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b="1">
                          <a:effectLst/>
                          <a:latin typeface="Times New Roman" panose="02020603050405020304" pitchFamily="18" charset="0"/>
                          <a:ea typeface="Times New Roman" panose="02020603050405020304" pitchFamily="18" charset="0"/>
                          <a:cs typeface="Times New Roman" panose="02020603050405020304" pitchFamily="18" charset="0"/>
                        </a:rPr>
                        <a:t>Jr/Ja</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Friction Angle</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Bef>
                          <a:spcPts val="0"/>
                        </a:spcBef>
                        <a:spcAft>
                          <a:spcPts val="0"/>
                        </a:spcAft>
                      </a:pPr>
                      <a:r>
                        <a:rPr lang="en-US" sz="1150" b="1" dirty="0" err="1">
                          <a:effectLst/>
                          <a:latin typeface="Times New Roman" panose="02020603050405020304" pitchFamily="18" charset="0"/>
                          <a:ea typeface="Times New Roman" panose="02020603050405020304" pitchFamily="18" charset="0"/>
                          <a:cs typeface="Times New Roman" panose="02020603050405020304" pitchFamily="18" charset="0"/>
                        </a:rPr>
                        <a:t>φ</a:t>
                      </a:r>
                      <a:r>
                        <a:rPr lang="en-US" sz="1150" b="1"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 = tan</a:t>
                      </a:r>
                      <a:r>
                        <a:rPr lang="en-US" sz="115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(Jr/Ja)</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509961"/>
                  </a:ext>
                </a:extLst>
              </a:tr>
              <a:tr h="182384">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10.22</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51.10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0.922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0.539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963731"/>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5-10, 200-205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16.33</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81.65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0.789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0.461</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45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191020"/>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10-20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12.25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61.25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0.868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0.508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15410"/>
                  </a:ext>
                </a:extLst>
              </a:tr>
              <a:tr h="547159">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20-30, 65-70, 75-80, 130-135, 160-165, 210-220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19.80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1.004</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0.740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699968"/>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30-35, 50-55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15.33</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76.65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0.471</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770142"/>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35-40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14.67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73.35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0.817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0.478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651247"/>
                  </a:ext>
                </a:extLst>
              </a:tr>
              <a:tr h="364767">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40-45, 195-200, 205-210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15.83</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79.15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0.797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0.466</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430716"/>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45-50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11.88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59.40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0.877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0.513</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144289"/>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55-60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10.89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54.45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0.903</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0.528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324650"/>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60-65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12.38</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61.90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0.865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0.506</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689988"/>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70-75, 80-85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7.67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19.17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1.014</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0.748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23532"/>
                  </a:ext>
                </a:extLst>
              </a:tr>
              <a:tr h="241379">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85-90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4.89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12.22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1.178</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0.869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330903"/>
                  </a:ext>
                </a:extLst>
              </a:tr>
              <a:tr h="364767">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90-95, 155-160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165-175, 185-195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7.33</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18.32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1.030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0.759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320083"/>
                  </a:ext>
                </a:extLst>
              </a:tr>
              <a:tr h="241379">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95-100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4.72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11.80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1.192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0.879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369967"/>
                  </a:ext>
                </a:extLst>
              </a:tr>
              <a:tr h="364767">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100-105, 125-130, 175-180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6.83</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17.07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1.054</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0.777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862205"/>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105-110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12.50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62.50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0.862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0.504</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732561"/>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110-115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13.67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68.35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0.837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0.489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386406"/>
                  </a:ext>
                </a:extLst>
              </a:tr>
              <a:tr h="302693">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115-120</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14.17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70.85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0.827</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0.484</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537302"/>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120-125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10.56</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52.80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0.912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0.533</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529694"/>
                  </a:ext>
                </a:extLst>
              </a:tr>
              <a:tr h="241379">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135-155</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4.56</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11.40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1.206</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0.889</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311976"/>
                  </a:ext>
                </a:extLst>
              </a:tr>
              <a:tr h="182384">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180-185</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tabLst>
                          <a:tab pos="6461125" algn="l"/>
                        </a:tabLs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4.17</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10.42</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1.243</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0.916</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a:lnSpc>
                          <a:spcPct val="100000"/>
                        </a:lnSpc>
                        <a:spcBef>
                          <a:spcPts val="0"/>
                        </a:spcBef>
                        <a:spcAft>
                          <a:spcPts val="0"/>
                        </a:spcAft>
                      </a:pPr>
                      <a:r>
                        <a:rPr lang="en-IN" sz="1150" dirty="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936" marR="32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334892"/>
                  </a:ext>
                </a:extLst>
              </a:tr>
            </a:tbl>
          </a:graphicData>
        </a:graphic>
      </p:graphicFrame>
    </p:spTree>
    <p:extLst>
      <p:ext uri="{BB962C8B-B14F-4D97-AF65-F5344CB8AC3E}">
        <p14:creationId xmlns:p14="http://schemas.microsoft.com/office/powerpoint/2010/main" val="19217287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987907-B564-4CE9-B6CC-992E55F2E60F}"/>
              </a:ext>
            </a:extLst>
          </p:cNvPr>
          <p:cNvGrpSpPr/>
          <p:nvPr/>
        </p:nvGrpSpPr>
        <p:grpSpPr>
          <a:xfrm>
            <a:off x="0" y="0"/>
            <a:ext cx="9144000" cy="6848168"/>
            <a:chOff x="0" y="0"/>
            <a:chExt cx="9144000" cy="6848168"/>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2600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6" name="Picture 2" descr="F:\gope paper published\ISG oct 2015\Plan MGKLRS II.jpg">
              <a:extLst>
                <a:ext uri="{FF2B5EF4-FFF2-40B4-BE49-F238E27FC236}">
                  <a16:creationId xmlns:a16="http://schemas.microsoft.com/office/drawing/2014/main" id="{0DCF52E3-2B16-4C77-86AB-68D395B70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 y="1222068"/>
              <a:ext cx="9129712"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AD46B62-477C-4A99-B353-B64D8DF44CBE}"/>
                </a:ext>
              </a:extLst>
            </p:cNvPr>
            <p:cNvSpPr>
              <a:spLocks noChangeArrowheads="1"/>
            </p:cNvSpPr>
            <p:nvPr/>
          </p:nvSpPr>
          <p:spPr bwMode="auto">
            <a:xfrm>
              <a:off x="56536" y="277760"/>
              <a:ext cx="9057968" cy="923330"/>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None/>
              </a:pPr>
              <a:r>
                <a:rPr lang="en-IN" sz="1800" dirty="0">
                  <a:solidFill>
                    <a:schemeClr val="bg1"/>
                  </a:solidFill>
                  <a:latin typeface="Times New Roman" panose="02020603050405020304" pitchFamily="18" charset="0"/>
                  <a:ea typeface="Calibri" panose="020F0502020204030204" pitchFamily="34" charset="0"/>
                  <a:cs typeface="Mangal" panose="02040503050203030202" pitchFamily="18" charset="0"/>
                </a:rPr>
                <a:t>MGKLIS is constructed in three stages for lifting the Krishna water from </a:t>
              </a:r>
              <a:r>
                <a:rPr lang="en-IN" sz="1800"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Srisailam</a:t>
              </a:r>
              <a:r>
                <a:rPr lang="en-IN" sz="1800" dirty="0">
                  <a:solidFill>
                    <a:schemeClr val="bg1"/>
                  </a:solidFill>
                  <a:latin typeface="Times New Roman" panose="02020603050405020304" pitchFamily="18" charset="0"/>
                  <a:ea typeface="Calibri" panose="020F0502020204030204" pitchFamily="34" charset="0"/>
                  <a:cs typeface="Mangal" panose="02040503050203030202" pitchFamily="18" charset="0"/>
                </a:rPr>
                <a:t> reservoir (back water) to </a:t>
              </a:r>
              <a:r>
                <a:rPr lang="en-IN" sz="1800"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Gudipallygattu</a:t>
              </a:r>
              <a:r>
                <a:rPr lang="en-IN" sz="1800" dirty="0">
                  <a:solidFill>
                    <a:schemeClr val="bg1"/>
                  </a:solidFill>
                  <a:latin typeface="Times New Roman" panose="02020603050405020304" pitchFamily="18" charset="0"/>
                  <a:ea typeface="Calibri" panose="020F0502020204030204" pitchFamily="34" charset="0"/>
                  <a:cs typeface="Mangal" panose="02040503050203030202" pitchFamily="18" charset="0"/>
                </a:rPr>
                <a:t> balancing reservoir. This project envisages to irrigate about 3,40,000 acres uplands. </a:t>
              </a:r>
              <a:endParaRPr lang="en-US" sz="18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52697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726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077DAE80-4841-46F7-9297-6A1364635552}"/>
              </a:ext>
            </a:extLst>
          </p:cNvPr>
          <p:cNvGraphicFramePr>
            <a:graphicFrameLocks noGrp="1"/>
          </p:cNvGraphicFramePr>
          <p:nvPr>
            <p:extLst>
              <p:ext uri="{D42A27DB-BD31-4B8C-83A1-F6EECF244321}">
                <p14:modId xmlns:p14="http://schemas.microsoft.com/office/powerpoint/2010/main" val="318245919"/>
              </p:ext>
            </p:extLst>
          </p:nvPr>
        </p:nvGraphicFramePr>
        <p:xfrm>
          <a:off x="44736" y="838200"/>
          <a:ext cx="9023063" cy="5147999"/>
        </p:xfrm>
        <a:graphic>
          <a:graphicData uri="http://schemas.openxmlformats.org/drawingml/2006/table">
            <a:tbl>
              <a:tblPr firstRow="1" firstCol="1" lastRow="1" lastCol="1" bandRow="1" bandCol="1"/>
              <a:tblGrid>
                <a:gridCol w="328220">
                  <a:extLst>
                    <a:ext uri="{9D8B030D-6E8A-4147-A177-3AD203B41FA5}">
                      <a16:colId xmlns:a16="http://schemas.microsoft.com/office/drawing/2014/main" val="3504435241"/>
                    </a:ext>
                  </a:extLst>
                </a:gridCol>
                <a:gridCol w="3056044">
                  <a:extLst>
                    <a:ext uri="{9D8B030D-6E8A-4147-A177-3AD203B41FA5}">
                      <a16:colId xmlns:a16="http://schemas.microsoft.com/office/drawing/2014/main" val="3915878431"/>
                    </a:ext>
                  </a:extLst>
                </a:gridCol>
                <a:gridCol w="1126273">
                  <a:extLst>
                    <a:ext uri="{9D8B030D-6E8A-4147-A177-3AD203B41FA5}">
                      <a16:colId xmlns:a16="http://schemas.microsoft.com/office/drawing/2014/main" val="431009755"/>
                    </a:ext>
                  </a:extLst>
                </a:gridCol>
                <a:gridCol w="411767">
                  <a:extLst>
                    <a:ext uri="{9D8B030D-6E8A-4147-A177-3AD203B41FA5}">
                      <a16:colId xmlns:a16="http://schemas.microsoft.com/office/drawing/2014/main" val="428835435"/>
                    </a:ext>
                  </a:extLst>
                </a:gridCol>
                <a:gridCol w="2805360">
                  <a:extLst>
                    <a:ext uri="{9D8B030D-6E8A-4147-A177-3AD203B41FA5}">
                      <a16:colId xmlns:a16="http://schemas.microsoft.com/office/drawing/2014/main" val="143572120"/>
                    </a:ext>
                  </a:extLst>
                </a:gridCol>
                <a:gridCol w="1295399">
                  <a:extLst>
                    <a:ext uri="{9D8B030D-6E8A-4147-A177-3AD203B41FA5}">
                      <a16:colId xmlns:a16="http://schemas.microsoft.com/office/drawing/2014/main" val="3905133039"/>
                    </a:ext>
                  </a:extLst>
                </a:gridCol>
              </a:tblGrid>
              <a:tr h="797875">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Length of surge pool with approach for ventilation</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200+25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Ground levels maximum &amp; minimum above crown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321 m and 319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705984"/>
                  </a:ext>
                </a:extLst>
              </a:tr>
              <a:tr h="382271">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Excavated width of cavern (B)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20.20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Rise of arc</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10.25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487139"/>
                  </a:ext>
                </a:extLst>
              </a:tr>
              <a:tr h="382271">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Clear width of cavern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Unit weight of rock (γ)</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2.60 t/m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17469"/>
                  </a:ext>
                </a:extLst>
              </a:tr>
              <a:tr h="382271">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Crown level</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250.25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Average spacing of joints</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0.750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041349"/>
                  </a:ext>
                </a:extLst>
              </a:tr>
              <a:tr h="382271">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Spring level</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240.00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Maximum upsurge level</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239.9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93532"/>
                  </a:ext>
                </a:extLst>
              </a:tr>
              <a:tr h="382271">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Surge pit level</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181.50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Minimum downsurge level</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214.8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43234"/>
                  </a:ext>
                </a:extLst>
              </a:tr>
              <a:tr h="797875">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Height of surge pit wall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58.50 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Thickness of concrete lined bottom portion </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300 mm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670536"/>
                  </a:ext>
                </a:extLst>
              </a:tr>
              <a:tr h="931718">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Height of overburden above crown (H) </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70.75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Rock ledge between old and new surge pool</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m</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786817"/>
                  </a:ext>
                </a:extLst>
              </a:tr>
              <a:tr h="709176">
                <a:tc gridSpan="6">
                  <a:txBody>
                    <a:bodyPr/>
                    <a:lstStyle/>
                    <a:p>
                      <a:pPr algn="just">
                        <a:lnSpc>
                          <a:spcPct val="115000"/>
                        </a:lnSpc>
                        <a:spcBef>
                          <a:spcPts val="400"/>
                        </a:spcBef>
                        <a:spcAft>
                          <a:spcPts val="400"/>
                        </a:spcAft>
                      </a:pPr>
                      <a:r>
                        <a:rPr lang="en-US" sz="1600" i="1" kern="1200" dirty="0">
                          <a:solidFill>
                            <a:schemeClr val="tx1"/>
                          </a:solidFill>
                          <a:effectLst/>
                          <a:latin typeface="Times New Roman" panose="02020603050405020304" pitchFamily="18" charset="0"/>
                          <a:ea typeface="+mn-ea"/>
                          <a:cs typeface="Times New Roman" panose="02020603050405020304" pitchFamily="18" charset="0"/>
                        </a:rPr>
                        <a:t>Lift height is about 126 m and five numbers of pump will be installed in the pump house cavity having 130 MW capacities each.</a:t>
                      </a:r>
                      <a:endParaRPr lang="en-IN"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Bef>
                          <a:spcPts val="400"/>
                        </a:spcBef>
                        <a:spcAft>
                          <a:spcPts val="400"/>
                        </a:spcAft>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Bef>
                          <a:spcPts val="400"/>
                        </a:spcBef>
                        <a:spcAft>
                          <a:spcPts val="400"/>
                        </a:spcAft>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Bef>
                          <a:spcPts val="400"/>
                        </a:spcBef>
                        <a:spcAft>
                          <a:spcPts val="400"/>
                        </a:spcAft>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Bef>
                          <a:spcPts val="400"/>
                        </a:spcBef>
                        <a:spcAft>
                          <a:spcPts val="400"/>
                        </a:spcAft>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Bef>
                          <a:spcPts val="400"/>
                        </a:spcBef>
                        <a:spcAft>
                          <a:spcPts val="400"/>
                        </a:spcAft>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29263"/>
                  </a:ext>
                </a:extLst>
              </a:tr>
            </a:tbl>
          </a:graphicData>
        </a:graphic>
      </p:graphicFrame>
      <p:sp>
        <p:nvSpPr>
          <p:cNvPr id="7" name="Rectangle 6">
            <a:extLst>
              <a:ext uri="{FF2B5EF4-FFF2-40B4-BE49-F238E27FC236}">
                <a16:creationId xmlns:a16="http://schemas.microsoft.com/office/drawing/2014/main" id="{F0CF9409-E95F-4FF3-A4A5-CEF11FED2496}"/>
              </a:ext>
            </a:extLst>
          </p:cNvPr>
          <p:cNvSpPr>
            <a:spLocks noChangeArrowheads="1"/>
          </p:cNvSpPr>
          <p:nvPr/>
        </p:nvSpPr>
        <p:spPr bwMode="auto">
          <a:xfrm>
            <a:off x="46704" y="280671"/>
            <a:ext cx="9067800"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Support Design – Summary of Input Data</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0084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1663780-C470-48BC-A604-5AAF9BA75E62}"/>
              </a:ext>
            </a:extLst>
          </p:cNvPr>
          <p:cNvGrpSpPr/>
          <p:nvPr/>
        </p:nvGrpSpPr>
        <p:grpSpPr>
          <a:xfrm>
            <a:off x="0" y="0"/>
            <a:ext cx="9144000" cy="6705600"/>
            <a:chOff x="0" y="0"/>
            <a:chExt cx="9144000" cy="670560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364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3628"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0CDF6F99-753F-4751-A2C6-D58E6AD43538}"/>
                </a:ext>
              </a:extLst>
            </p:cNvPr>
            <p:cNvSpPr/>
            <p:nvPr/>
          </p:nvSpPr>
          <p:spPr>
            <a:xfrm>
              <a:off x="46704" y="2581870"/>
              <a:ext cx="9048136" cy="615553"/>
            </a:xfrm>
            <a:prstGeom prst="rect">
              <a:avLst/>
            </a:prstGeom>
          </p:spPr>
          <p:txBody>
            <a:bodyPr wrap="square">
              <a:spAutoFit/>
            </a:bodyPr>
            <a:lstStyle/>
            <a:p>
              <a:pPr algn="just">
                <a:spcAft>
                  <a:spcPts val="0"/>
                </a:spcAft>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Bolt lengths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depend on the dimensions of excavations and the length of rock bolts can be estimated from the excavation span (B) or height (H) and the excavation support ratio (ESR) (Barton, et al. 1974 &amp; 1980).</a:t>
              </a:r>
              <a:r>
                <a:rPr lang="de-DE"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D0EA073-56A1-4B0B-853A-40F8CF3B2BAE}"/>
                </a:ext>
              </a:extLst>
            </p:cNvPr>
            <p:cNvSpPr/>
            <p:nvPr/>
          </p:nvSpPr>
          <p:spPr>
            <a:xfrm>
              <a:off x="36872" y="228600"/>
              <a:ext cx="9067800" cy="2171557"/>
            </a:xfrm>
            <a:prstGeom prst="rect">
              <a:avLst/>
            </a:prstGeom>
          </p:spPr>
          <p:txBody>
            <a:bodyPr wrap="square">
              <a:spAutoFit/>
            </a:bodyPr>
            <a:lstStyle/>
            <a:p>
              <a:pPr lvl="0" algn="just">
                <a:lnSpc>
                  <a:spcPct val="150000"/>
                </a:lnSpc>
                <a:spcAft>
                  <a:spcPts val="0"/>
                </a:spcAft>
              </a:pP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permanent support estimate is based on:</a:t>
              </a:r>
            </a:p>
            <a:p>
              <a:pPr marL="285750" lvl="0" indent="-285750" algn="just">
                <a:lnSpc>
                  <a:spcPct val="150000"/>
                </a:lnSpc>
                <a:spcAft>
                  <a:spcPts val="0"/>
                </a:spcAft>
                <a:buClr>
                  <a:srgbClr val="FF0000"/>
                </a:buClr>
                <a:buFont typeface="Wingdings" panose="05000000000000000000" pitchFamily="2" charset="2"/>
                <a:buChar char="Ø"/>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rock mass quality Q</a:t>
              </a:r>
            </a:p>
            <a:p>
              <a:pPr marL="285750" lvl="0" indent="-285750" algn="just">
                <a:lnSpc>
                  <a:spcPct val="150000"/>
                </a:lnSpc>
                <a:spcAft>
                  <a:spcPts val="0"/>
                </a:spcAft>
                <a:buClr>
                  <a:srgbClr val="FF0000"/>
                </a:buClr>
                <a:buFont typeface="Wingdings" panose="05000000000000000000" pitchFamily="2" charset="2"/>
                <a:buChar char="Ø"/>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support pressure </a:t>
              </a:r>
            </a:p>
            <a:p>
              <a:pPr marL="285750" lvl="0" indent="-285750" algn="just">
                <a:lnSpc>
                  <a:spcPct val="150000"/>
                </a:lnSpc>
                <a:spcAft>
                  <a:spcPts val="0"/>
                </a:spcAft>
                <a:buClr>
                  <a:srgbClr val="FF0000"/>
                </a:buClr>
                <a:buFont typeface="Wingdings" panose="05000000000000000000" pitchFamily="2" charset="2"/>
                <a:buChar char="Ø"/>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equivalent dimension and </a:t>
              </a:r>
            </a:p>
            <a:p>
              <a:pPr marL="285750" lvl="0" indent="-285750" algn="just">
                <a:lnSpc>
                  <a:spcPct val="150000"/>
                </a:lnSpc>
                <a:spcAft>
                  <a:spcPts val="0"/>
                </a:spcAft>
                <a:buClr>
                  <a:srgbClr val="FF0000"/>
                </a:buClr>
                <a:buFont typeface="Wingdings" panose="05000000000000000000" pitchFamily="2" charset="2"/>
                <a:buChar char="Ø"/>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purpose of the excavation.  </a:t>
              </a:r>
              <a:endParaRPr lang="en-IN"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132788-C40A-42B3-A357-C8E2371B113C}"/>
                </a:ext>
              </a:extLst>
            </p:cNvPr>
            <p:cNvSpPr/>
            <p:nvPr/>
          </p:nvSpPr>
          <p:spPr>
            <a:xfrm>
              <a:off x="46704" y="4734580"/>
              <a:ext cx="9048136" cy="523220"/>
            </a:xfrm>
            <a:prstGeom prst="rect">
              <a:avLst/>
            </a:prstGeom>
          </p:spPr>
          <p:txBody>
            <a:bodyPr wrap="square">
              <a:spAutoFit/>
            </a:bodyPr>
            <a:lstStyle/>
            <a:p>
              <a:pPr lvl="0" algn="just">
                <a:spcAft>
                  <a:spcPts val="0"/>
                </a:spcAft>
              </a:pP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 </a:t>
              </a:r>
              <a:r>
                <a:rPr lang="en-US"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1400" i="1"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roof</a:t>
              </a:r>
              <a:r>
                <a:rPr lang="en-US" sz="1400" i="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/walls</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are bolt length in </a:t>
              </a:r>
              <a:r>
                <a:rPr lang="en-US"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metres</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roof and walls, B is span in </a:t>
              </a:r>
              <a:r>
                <a:rPr lang="en-US"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metres</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 is excavation height in </a:t>
              </a:r>
              <a:r>
                <a:rPr lang="en-US"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metres</a:t>
              </a: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ESR is excavation support ratio.</a:t>
              </a:r>
              <a:endParaRPr lang="en-IN"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7DC5F3C-1FF6-4224-A034-DCBF1B52201D}"/>
                    </a:ext>
                  </a:extLst>
                </p:cNvPr>
                <p:cNvSpPr/>
                <p:nvPr/>
              </p:nvSpPr>
              <p:spPr>
                <a:xfrm>
                  <a:off x="1905000" y="3326175"/>
                  <a:ext cx="5410200" cy="5600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𝐿</m:t>
                            </m:r>
                          </m:e>
                          <m:sub>
                            <m:r>
                              <a:rPr lang="en-IN" sz="1600" i="1">
                                <a:latin typeface="Cambria Math" panose="02040503050406030204" pitchFamily="18" charset="0"/>
                              </a:rPr>
                              <m:t>𝑟𝑜𝑜𝑓</m:t>
                            </m:r>
                          </m:sub>
                        </m:sSub>
                        <m:r>
                          <a:rPr lang="en-IN" sz="1600">
                            <a:latin typeface="Cambria Math" panose="02040503050406030204" pitchFamily="18" charset="0"/>
                          </a:rPr>
                          <m:t>=2+ </m:t>
                        </m:r>
                        <m:f>
                          <m:fPr>
                            <m:ctrlPr>
                              <a:rPr lang="en-IN" sz="1600" i="1">
                                <a:latin typeface="Cambria Math" panose="02040503050406030204" pitchFamily="18" charset="0"/>
                              </a:rPr>
                            </m:ctrlPr>
                          </m:fPr>
                          <m:num>
                            <m:r>
                              <a:rPr lang="en-IN" sz="1600">
                                <a:latin typeface="Cambria Math" panose="02040503050406030204" pitchFamily="18" charset="0"/>
                              </a:rPr>
                              <m:t>0.15</m:t>
                            </m:r>
                            <m:r>
                              <a:rPr lang="en-IN" sz="1600" i="1">
                                <a:latin typeface="Cambria Math" panose="02040503050406030204" pitchFamily="18" charset="0"/>
                              </a:rPr>
                              <m:t>𝐵</m:t>
                            </m:r>
                          </m:num>
                          <m:den>
                            <m:r>
                              <a:rPr lang="en-IN" sz="1600" i="1">
                                <a:latin typeface="Cambria Math" panose="02040503050406030204" pitchFamily="18" charset="0"/>
                              </a:rPr>
                              <m:t>𝐸𝑆𝑅</m:t>
                            </m:r>
                          </m:den>
                        </m:f>
                        <m:r>
                          <a:rPr lang="en-IN" sz="1600">
                            <a:latin typeface="Cambria Math" panose="02040503050406030204" pitchFamily="18" charset="0"/>
                          </a:rPr>
                          <m:t>                                                        (18</m:t>
                        </m:r>
                        <m:r>
                          <a:rPr lang="en-IN" sz="1600" b="0" i="0" smtClean="0">
                            <a:latin typeface="Cambria Math" panose="02040503050406030204" pitchFamily="18" charset="0"/>
                          </a:rPr>
                          <m:t>)</m:t>
                        </m:r>
                      </m:oMath>
                    </m:oMathPara>
                  </a14:m>
                  <a:endParaRPr lang="en-IN" sz="1600" dirty="0"/>
                </a:p>
              </p:txBody>
            </p:sp>
          </mc:Choice>
          <mc:Fallback xmlns="">
            <p:sp>
              <p:nvSpPr>
                <p:cNvPr id="5" name="Rectangle 4">
                  <a:extLst>
                    <a:ext uri="{FF2B5EF4-FFF2-40B4-BE49-F238E27FC236}">
                      <a16:creationId xmlns:a16="http://schemas.microsoft.com/office/drawing/2014/main" id="{97DC5F3C-1FF6-4224-A034-DCBF1B52201D}"/>
                    </a:ext>
                  </a:extLst>
                </p:cNvPr>
                <p:cNvSpPr>
                  <a:spLocks noRot="1" noChangeAspect="1" noMove="1" noResize="1" noEditPoints="1" noAdjustHandles="1" noChangeArrowheads="1" noChangeShapeType="1" noTextEdit="1"/>
                </p:cNvSpPr>
                <p:nvPr/>
              </p:nvSpPr>
              <p:spPr>
                <a:xfrm>
                  <a:off x="1905000" y="3326175"/>
                  <a:ext cx="5410200" cy="560025"/>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3FE073F-9677-4B41-B708-E4CE2099F53F}"/>
                    </a:ext>
                  </a:extLst>
                </p:cNvPr>
                <p:cNvSpPr/>
                <p:nvPr/>
              </p:nvSpPr>
              <p:spPr>
                <a:xfrm>
                  <a:off x="1828800" y="4038600"/>
                  <a:ext cx="5486400" cy="5600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𝐿</m:t>
                            </m:r>
                          </m:e>
                          <m:sub>
                            <m:r>
                              <a:rPr lang="en-IN" sz="1600" i="1">
                                <a:latin typeface="Cambria Math" panose="02040503050406030204" pitchFamily="18" charset="0"/>
                              </a:rPr>
                              <m:t>𝑤𝑎𝑙𝑙𝑠</m:t>
                            </m:r>
                          </m:sub>
                        </m:sSub>
                        <m:r>
                          <a:rPr lang="en-IN" sz="1600">
                            <a:latin typeface="Cambria Math" panose="02040503050406030204" pitchFamily="18" charset="0"/>
                          </a:rPr>
                          <m:t>=2+ </m:t>
                        </m:r>
                        <m:f>
                          <m:fPr>
                            <m:ctrlPr>
                              <a:rPr lang="en-IN" sz="1600" i="1">
                                <a:latin typeface="Cambria Math" panose="02040503050406030204" pitchFamily="18" charset="0"/>
                              </a:rPr>
                            </m:ctrlPr>
                          </m:fPr>
                          <m:num>
                            <m:r>
                              <a:rPr lang="en-IN" sz="1600">
                                <a:latin typeface="Cambria Math" panose="02040503050406030204" pitchFamily="18" charset="0"/>
                              </a:rPr>
                              <m:t>0.15</m:t>
                            </m:r>
                            <m:r>
                              <a:rPr lang="en-IN" sz="1600" i="1">
                                <a:latin typeface="Cambria Math" panose="02040503050406030204" pitchFamily="18" charset="0"/>
                              </a:rPr>
                              <m:t>𝐻</m:t>
                            </m:r>
                          </m:num>
                          <m:den>
                            <m:r>
                              <a:rPr lang="en-IN" sz="1600" i="1">
                                <a:latin typeface="Cambria Math" panose="02040503050406030204" pitchFamily="18" charset="0"/>
                              </a:rPr>
                              <m:t>𝐸𝑆𝑅</m:t>
                            </m:r>
                          </m:den>
                        </m:f>
                        <m:r>
                          <a:rPr lang="en-IN" sz="1600">
                            <a:latin typeface="Cambria Math" panose="02040503050406030204" pitchFamily="18" charset="0"/>
                          </a:rPr>
                          <m:t>                                                        (1</m:t>
                        </m:r>
                        <m:r>
                          <a:rPr lang="en-IN" sz="1600" b="0" i="0" smtClean="0">
                            <a:latin typeface="Cambria Math" panose="02040503050406030204" pitchFamily="18" charset="0"/>
                          </a:rPr>
                          <m:t>9)</m:t>
                        </m:r>
                      </m:oMath>
                    </m:oMathPara>
                  </a14:m>
                  <a:endParaRPr lang="en-IN" sz="1600" dirty="0"/>
                </a:p>
              </p:txBody>
            </p:sp>
          </mc:Choice>
          <mc:Fallback xmlns="">
            <p:sp>
              <p:nvSpPr>
                <p:cNvPr id="6" name="Rectangle 5">
                  <a:extLst>
                    <a:ext uri="{FF2B5EF4-FFF2-40B4-BE49-F238E27FC236}">
                      <a16:creationId xmlns:a16="http://schemas.microsoft.com/office/drawing/2014/main" id="{D3FE073F-9677-4B41-B708-E4CE2099F53F}"/>
                    </a:ext>
                  </a:extLst>
                </p:cNvPr>
                <p:cNvSpPr>
                  <a:spLocks noRot="1" noChangeAspect="1" noMove="1" noResize="1" noEditPoints="1" noAdjustHandles="1" noChangeArrowheads="1" noChangeShapeType="1" noTextEdit="1"/>
                </p:cNvSpPr>
                <p:nvPr/>
              </p:nvSpPr>
              <p:spPr>
                <a:xfrm>
                  <a:off x="1828800" y="4038600"/>
                  <a:ext cx="5486400" cy="560025"/>
                </a:xfrm>
                <a:prstGeom prst="rect">
                  <a:avLst/>
                </a:prstGeom>
                <a:blipFill>
                  <a:blip r:embed="rId8"/>
                  <a:stretch>
                    <a:fillRect/>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330ED682-7A19-4E62-9D70-702530798561}"/>
                </a:ext>
              </a:extLst>
            </p:cNvPr>
            <p:cNvSpPr/>
            <p:nvPr/>
          </p:nvSpPr>
          <p:spPr>
            <a:xfrm>
              <a:off x="46704" y="5511225"/>
              <a:ext cx="9048136" cy="584775"/>
            </a:xfrm>
            <a:prstGeom prst="rect">
              <a:avLst/>
            </a:prstGeom>
          </p:spPr>
          <p:txBody>
            <a:bodyPr wrap="square">
              <a:spAutoFit/>
            </a:bodyPr>
            <a:lstStyle/>
            <a:p>
              <a:pPr lvl="0" algn="just">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Norwegian Institute for Rock Blasting Technique has proposed a formula to estimate the length of the bolts in the central section of the opening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Stillborg</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1994). Where B is the span of the opening in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metres</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12A5D16-FA26-4C99-86CA-814309998412}"/>
                    </a:ext>
                  </a:extLst>
                </p:cNvPr>
                <p:cNvSpPr/>
                <p:nvPr/>
              </p:nvSpPr>
              <p:spPr>
                <a:xfrm>
                  <a:off x="2133600" y="6367046"/>
                  <a:ext cx="518160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sz="1600" i="1" smtClean="0">
                            <a:latin typeface="Cambria Math" panose="02040503050406030204" pitchFamily="18" charset="0"/>
                          </a:rPr>
                          <m:t>𝐿</m:t>
                        </m:r>
                        <m:r>
                          <a:rPr lang="en-IN" sz="1600">
                            <a:latin typeface="Cambria Math" panose="02040503050406030204" pitchFamily="18" charset="0"/>
                          </a:rPr>
                          <m:t>=1.40+0.184 </m:t>
                        </m:r>
                        <m:r>
                          <a:rPr lang="en-IN" sz="1600" i="1">
                            <a:latin typeface="Cambria Math" panose="02040503050406030204" pitchFamily="18" charset="0"/>
                          </a:rPr>
                          <m:t>𝐵</m:t>
                        </m:r>
                        <m:r>
                          <a:rPr lang="en-IN" sz="1600">
                            <a:latin typeface="Cambria Math" panose="02040503050406030204" pitchFamily="18" charset="0"/>
                          </a:rPr>
                          <m:t>                                                        (20</m:t>
                        </m:r>
                        <m:r>
                          <a:rPr lang="en-IN" sz="1600" b="0" i="0" smtClean="0">
                            <a:latin typeface="Cambria Math" panose="02040503050406030204" pitchFamily="18" charset="0"/>
                          </a:rPr>
                          <m:t>)</m:t>
                        </m:r>
                      </m:oMath>
                    </m:oMathPara>
                  </a14:m>
                  <a:endParaRPr lang="en-IN" sz="1600" dirty="0"/>
                </a:p>
              </p:txBody>
            </p:sp>
          </mc:Choice>
          <mc:Fallback xmlns="">
            <p:sp>
              <p:nvSpPr>
                <p:cNvPr id="8" name="Rectangle 7">
                  <a:extLst>
                    <a:ext uri="{FF2B5EF4-FFF2-40B4-BE49-F238E27FC236}">
                      <a16:creationId xmlns:a16="http://schemas.microsoft.com/office/drawing/2014/main" id="{412A5D16-FA26-4C99-86CA-814309998412}"/>
                    </a:ext>
                  </a:extLst>
                </p:cNvPr>
                <p:cNvSpPr>
                  <a:spLocks noRot="1" noChangeAspect="1" noMove="1" noResize="1" noEditPoints="1" noAdjustHandles="1" noChangeArrowheads="1" noChangeShapeType="1" noTextEdit="1"/>
                </p:cNvSpPr>
                <p:nvPr/>
              </p:nvSpPr>
              <p:spPr>
                <a:xfrm>
                  <a:off x="2133600" y="6367046"/>
                  <a:ext cx="5181600" cy="338554"/>
                </a:xfrm>
                <a:prstGeom prst="rect">
                  <a:avLst/>
                </a:prstGeom>
                <a:blipFill>
                  <a:blip r:embed="rId9"/>
                  <a:stretch>
                    <a:fillRect b="-10714"/>
                  </a:stretch>
                </a:blipFill>
              </p:spPr>
              <p:txBody>
                <a:bodyPr/>
                <a:lstStyle/>
                <a:p>
                  <a:r>
                    <a:rPr lang="en-IN">
                      <a:noFill/>
                    </a:rPr>
                    <a:t> </a:t>
                  </a:r>
                </a:p>
              </p:txBody>
            </p:sp>
          </mc:Fallback>
        </mc:AlternateContent>
      </p:grpSp>
    </p:spTree>
    <p:extLst>
      <p:ext uri="{BB962C8B-B14F-4D97-AF65-F5344CB8AC3E}">
        <p14:creationId xmlns:p14="http://schemas.microsoft.com/office/powerpoint/2010/main" val="8990429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D183CDB-6430-4AE4-A1B3-73CDD562D09A}"/>
              </a:ext>
            </a:extLst>
          </p:cNvPr>
          <p:cNvGrpSpPr/>
          <p:nvPr/>
        </p:nvGrpSpPr>
        <p:grpSpPr>
          <a:xfrm>
            <a:off x="0" y="0"/>
            <a:ext cx="9144000" cy="4890166"/>
            <a:chOff x="0" y="0"/>
            <a:chExt cx="9144000" cy="4890166"/>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4670"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4652"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1D4F4ACB-B875-46EE-B462-B12FB2F8C1F6}"/>
                </a:ext>
              </a:extLst>
            </p:cNvPr>
            <p:cNvSpPr/>
            <p:nvPr/>
          </p:nvSpPr>
          <p:spPr>
            <a:xfrm>
              <a:off x="76200" y="252910"/>
              <a:ext cx="8991600" cy="1058623"/>
            </a:xfrm>
            <a:prstGeom prst="rect">
              <a:avLst/>
            </a:prstGeom>
          </p:spPr>
          <p:txBody>
            <a:bodyPr wrap="square">
              <a:spAutoFit/>
            </a:bodyPr>
            <a:lstStyle/>
            <a:p>
              <a:pPr algn="just">
                <a:lnSpc>
                  <a:spcPct val="15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thickness of steel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fibre</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reinforced shotcrete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can be estimated as per equation (eq. 21) (Singh et al. 1995, Singh and Goel, 2011, IS 15026, 2002).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F79C199-B121-4F0A-BF89-6E0134BA824C}"/>
                    </a:ext>
                  </a:extLst>
                </p:cNvPr>
                <p:cNvSpPr/>
                <p:nvPr/>
              </p:nvSpPr>
              <p:spPr>
                <a:xfrm>
                  <a:off x="1752600" y="1524000"/>
                  <a:ext cx="5638800" cy="696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𝑓𝑠𝑐</m:t>
                            </m:r>
                          </m:sub>
                        </m:sSub>
                        <m:r>
                          <a:rPr lang="en-IN">
                            <a:latin typeface="Cambria Math" panose="02040503050406030204" pitchFamily="18" charset="0"/>
                          </a:rPr>
                          <m:t>=</m:t>
                        </m:r>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𝑃</m:t>
                                </m:r>
                              </m:e>
                              <m:sub>
                                <m:r>
                                  <a:rPr lang="en-IN" i="1">
                                    <a:latin typeface="Cambria Math" panose="02040503050406030204" pitchFamily="18" charset="0"/>
                                  </a:rPr>
                                  <m:t>𝑟𝑜𝑜𝑓</m:t>
                                </m:r>
                              </m:sub>
                            </m:sSub>
                            <m:r>
                              <a:rPr lang="en-IN">
                                <a:latin typeface="Cambria Math" panose="02040503050406030204" pitchFamily="18" charset="0"/>
                              </a:rPr>
                              <m:t> </m:t>
                            </m:r>
                            <m:r>
                              <a:rPr lang="en-IN" i="1">
                                <a:latin typeface="Cambria Math" panose="02040503050406030204" pitchFamily="18" charset="0"/>
                              </a:rPr>
                              <m:t>𝑥</m:t>
                            </m:r>
                            <m:r>
                              <a:rPr lang="en-IN">
                                <a:latin typeface="Cambria Math" panose="02040503050406030204" pitchFamily="18" charset="0"/>
                              </a:rPr>
                              <m:t> </m:t>
                            </m:r>
                            <m:r>
                              <a:rPr lang="en-IN" i="1">
                                <a:latin typeface="Cambria Math" panose="02040503050406030204" pitchFamily="18" charset="0"/>
                              </a:rPr>
                              <m:t>𝐵</m:t>
                            </m:r>
                            <m:r>
                              <a:rPr lang="en-IN">
                                <a:latin typeface="Cambria Math" panose="02040503050406030204" pitchFamily="18" charset="0"/>
                              </a:rPr>
                              <m:t> </m:t>
                            </m:r>
                            <m:r>
                              <a:rPr lang="en-IN" i="1">
                                <a:latin typeface="Cambria Math" panose="02040503050406030204" pitchFamily="18" charset="0"/>
                              </a:rPr>
                              <m:t>𝑥</m:t>
                            </m:r>
                            <m:r>
                              <a:rPr lang="en-IN">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𝐹</m:t>
                                </m:r>
                              </m:e>
                              <m:sub>
                                <m:r>
                                  <a:rPr lang="en-IN" i="1">
                                    <a:latin typeface="Cambria Math" panose="02040503050406030204" pitchFamily="18" charset="0"/>
                                  </a:rPr>
                                  <m:t>𝑓𝑠𝑐</m:t>
                                </m:r>
                              </m:sub>
                            </m:sSub>
                          </m:num>
                          <m:den>
                            <m:sSub>
                              <m:sSubPr>
                                <m:ctrlPr>
                                  <a:rPr lang="en-IN" i="1">
                                    <a:latin typeface="Cambria Math" panose="02040503050406030204" pitchFamily="18" charset="0"/>
                                  </a:rPr>
                                </m:ctrlPr>
                              </m:sSubPr>
                              <m:e>
                                <m:r>
                                  <a:rPr lang="en-IN">
                                    <a:latin typeface="Cambria Math" panose="02040503050406030204" pitchFamily="18" charset="0"/>
                                  </a:rPr>
                                  <m:t>2</m:t>
                                </m:r>
                                <m:r>
                                  <a:rPr lang="en-IN" i="1">
                                    <a:latin typeface="Cambria Math" panose="02040503050406030204" pitchFamily="18" charset="0"/>
                                  </a:rPr>
                                  <m:t>𝑞</m:t>
                                </m:r>
                              </m:e>
                              <m:sub>
                                <m:r>
                                  <a:rPr lang="en-IN" i="1">
                                    <a:latin typeface="Cambria Math" panose="02040503050406030204" pitchFamily="18" charset="0"/>
                                  </a:rPr>
                                  <m:t>𝑓𝑠𝑐</m:t>
                                </m:r>
                              </m:sub>
                            </m:sSub>
                          </m:den>
                        </m:f>
                        <m:r>
                          <a:rPr lang="en-IN">
                            <a:latin typeface="Cambria Math" panose="02040503050406030204" pitchFamily="18" charset="0"/>
                          </a:rPr>
                          <m:t>                                                     (21</m:t>
                        </m:r>
                        <m:r>
                          <a:rPr lang="en-IN" b="0" i="0" smtClean="0">
                            <a:latin typeface="Cambria Math" panose="02040503050406030204" pitchFamily="18" charset="0"/>
                          </a:rPr>
                          <m:t>)</m:t>
                        </m:r>
                      </m:oMath>
                    </m:oMathPara>
                  </a14:m>
                  <a:endParaRPr lang="en-IN" dirty="0"/>
                </a:p>
              </p:txBody>
            </p:sp>
          </mc:Choice>
          <mc:Fallback xmlns="">
            <p:sp>
              <p:nvSpPr>
                <p:cNvPr id="4" name="Rectangle 3">
                  <a:extLst>
                    <a:ext uri="{FF2B5EF4-FFF2-40B4-BE49-F238E27FC236}">
                      <a16:creationId xmlns:a16="http://schemas.microsoft.com/office/drawing/2014/main" id="{BF79C199-B121-4F0A-BF89-6E0134BA824C}"/>
                    </a:ext>
                  </a:extLst>
                </p:cNvPr>
                <p:cNvSpPr>
                  <a:spLocks noRot="1" noChangeAspect="1" noMove="1" noResize="1" noEditPoints="1" noAdjustHandles="1" noChangeArrowheads="1" noChangeShapeType="1" noTextEdit="1"/>
                </p:cNvSpPr>
                <p:nvPr/>
              </p:nvSpPr>
              <p:spPr>
                <a:xfrm>
                  <a:off x="1752600" y="1524000"/>
                  <a:ext cx="5638800" cy="696857"/>
                </a:xfrm>
                <a:prstGeom prst="rect">
                  <a:avLst/>
                </a:prstGeom>
                <a:blipFill>
                  <a:blip r:embed="rId7"/>
                  <a:stretch>
                    <a:fillRect/>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id="{9B1D7426-41AD-4E28-968F-4EAC56AF57B9}"/>
                </a:ext>
              </a:extLst>
            </p:cNvPr>
            <p:cNvSpPr/>
            <p:nvPr/>
          </p:nvSpPr>
          <p:spPr>
            <a:xfrm>
              <a:off x="76200" y="2621340"/>
              <a:ext cx="8991600" cy="2268826"/>
            </a:xfrm>
            <a:prstGeom prst="rect">
              <a:avLst/>
            </a:prstGeom>
          </p:spPr>
          <p:txBody>
            <a:bodyPr wrap="square">
              <a:spAutoFit/>
            </a:bodyPr>
            <a:lstStyle/>
            <a:p>
              <a:pPr lvl="0" algn="just">
                <a:lnSpc>
                  <a:spcPct val="150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a:t>
              </a:r>
            </a:p>
            <a:p>
              <a:pPr lvl="0" algn="just">
                <a:lnSpc>
                  <a:spcPct val="150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6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thickness of SFRS lining</a:t>
              </a:r>
            </a:p>
            <a:p>
              <a:pPr lvl="0" algn="just">
                <a:lnSpc>
                  <a:spcPct val="150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roof</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ultimate roof/wall support pressure </a:t>
              </a:r>
            </a:p>
            <a:p>
              <a:pPr lvl="0" algn="just">
                <a:lnSpc>
                  <a:spcPct val="150000"/>
                </a:lnSpc>
                <a:spcAft>
                  <a:spcPts val="0"/>
                </a:spcAft>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is size of opening</a:t>
              </a:r>
            </a:p>
            <a:p>
              <a:pPr lvl="0" algn="just">
                <a:lnSpc>
                  <a:spcPct val="150000"/>
                </a:lnSpc>
                <a:spcAft>
                  <a:spcPts val="0"/>
                </a:spcAft>
              </a:pP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16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mobilization factor for shotcrete (0.6±0.05) and </a:t>
              </a:r>
            </a:p>
            <a:p>
              <a:pPr lvl="0" algn="just">
                <a:lnSpc>
                  <a:spcPct val="150000"/>
                </a:lnSpc>
                <a:spcAft>
                  <a:spcPts val="0"/>
                </a:spcAft>
              </a:pP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16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shear strength of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fibre</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reinforced shotcrete (550 t/m</a:t>
              </a:r>
              <a:r>
                <a:rPr lang="en-US" sz="16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309260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55692"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3" name="Picture 2">
            <a:extLst>
              <a:ext uri="{FF2B5EF4-FFF2-40B4-BE49-F238E27FC236}">
                <a16:creationId xmlns:a16="http://schemas.microsoft.com/office/drawing/2014/main" id="{1B49B73C-5CBF-4A0F-8B0A-CA0F808C76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4" y="215444"/>
            <a:ext cx="4946475" cy="6642556"/>
          </a:xfrm>
          <a:prstGeom prst="rect">
            <a:avLst/>
          </a:prstGeom>
        </p:spPr>
      </p:pic>
      <p:graphicFrame>
        <p:nvGraphicFramePr>
          <p:cNvPr id="6" name="Table 5">
            <a:extLst>
              <a:ext uri="{FF2B5EF4-FFF2-40B4-BE49-F238E27FC236}">
                <a16:creationId xmlns:a16="http://schemas.microsoft.com/office/drawing/2014/main" id="{0DB693CD-86EC-49D8-BF05-8A75C53B7C4C}"/>
              </a:ext>
            </a:extLst>
          </p:cNvPr>
          <p:cNvGraphicFramePr>
            <a:graphicFrameLocks noGrp="1"/>
          </p:cNvGraphicFramePr>
          <p:nvPr>
            <p:extLst>
              <p:ext uri="{D42A27DB-BD31-4B8C-83A1-F6EECF244321}">
                <p14:modId xmlns:p14="http://schemas.microsoft.com/office/powerpoint/2010/main" val="1809029674"/>
              </p:ext>
            </p:extLst>
          </p:nvPr>
        </p:nvGraphicFramePr>
        <p:xfrm>
          <a:off x="4962832" y="243352"/>
          <a:ext cx="4161504" cy="6588000"/>
        </p:xfrm>
        <a:graphic>
          <a:graphicData uri="http://schemas.openxmlformats.org/drawingml/2006/table">
            <a:tbl>
              <a:tblPr firstRow="1" firstCol="1" lastRow="1" lastCol="1" bandRow="1" bandCol="1"/>
              <a:tblGrid>
                <a:gridCol w="367755">
                  <a:extLst>
                    <a:ext uri="{9D8B030D-6E8A-4147-A177-3AD203B41FA5}">
                      <a16:colId xmlns:a16="http://schemas.microsoft.com/office/drawing/2014/main" val="386808261"/>
                    </a:ext>
                  </a:extLst>
                </a:gridCol>
                <a:gridCol w="1014148">
                  <a:extLst>
                    <a:ext uri="{9D8B030D-6E8A-4147-A177-3AD203B41FA5}">
                      <a16:colId xmlns:a16="http://schemas.microsoft.com/office/drawing/2014/main" val="1049555295"/>
                    </a:ext>
                  </a:extLst>
                </a:gridCol>
                <a:gridCol w="489589">
                  <a:extLst>
                    <a:ext uri="{9D8B030D-6E8A-4147-A177-3AD203B41FA5}">
                      <a16:colId xmlns:a16="http://schemas.microsoft.com/office/drawing/2014/main" val="1266828403"/>
                    </a:ext>
                  </a:extLst>
                </a:gridCol>
                <a:gridCol w="454618">
                  <a:extLst>
                    <a:ext uri="{9D8B030D-6E8A-4147-A177-3AD203B41FA5}">
                      <a16:colId xmlns:a16="http://schemas.microsoft.com/office/drawing/2014/main" val="2576950779"/>
                    </a:ext>
                  </a:extLst>
                </a:gridCol>
                <a:gridCol w="874265">
                  <a:extLst>
                    <a:ext uri="{9D8B030D-6E8A-4147-A177-3AD203B41FA5}">
                      <a16:colId xmlns:a16="http://schemas.microsoft.com/office/drawing/2014/main" val="1926552462"/>
                    </a:ext>
                  </a:extLst>
                </a:gridCol>
                <a:gridCol w="961129">
                  <a:extLst>
                    <a:ext uri="{9D8B030D-6E8A-4147-A177-3AD203B41FA5}">
                      <a16:colId xmlns:a16="http://schemas.microsoft.com/office/drawing/2014/main" val="4085851513"/>
                    </a:ext>
                  </a:extLst>
                </a:gridCol>
              </a:tblGrid>
              <a:tr h="441543">
                <a:tc gridSpan="6">
                  <a:txBody>
                    <a:bodyPr/>
                    <a:lstStyle/>
                    <a:p>
                      <a:pPr marL="0" algn="ctr">
                        <a:lnSpc>
                          <a:spcPct val="100000"/>
                        </a:lnSpc>
                        <a:spcBef>
                          <a:spcPts val="0"/>
                        </a:spcBef>
                        <a:spcAft>
                          <a:spcPts val="0"/>
                        </a:spcAft>
                      </a:pPr>
                      <a:r>
                        <a:rPr kumimoji="0" lang="en-US" altLang="en-US"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Details of Rock Support Arrangement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pPr algn="ctr">
                        <a:lnSpc>
                          <a:spcPct val="115000"/>
                        </a:lnSpc>
                        <a:spcBef>
                          <a:spcPts val="400"/>
                        </a:spcBef>
                        <a:spcAft>
                          <a:spcPts val="4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400"/>
                        </a:spcBef>
                        <a:spcAft>
                          <a:spcPts val="4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801290"/>
                  </a:ext>
                </a:extLst>
              </a:tr>
              <a:tr h="366593">
                <a:tc rowSpan="2">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Surge pool </a:t>
                      </a:r>
                    </a:p>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EL (m)</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Required Support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Grouting</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Drainage Arrangement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94411"/>
                  </a:ext>
                </a:extLst>
              </a:tr>
              <a:tr h="733258">
                <a:tc vMerge="1">
                  <a:txBody>
                    <a:bodyPr/>
                    <a:lstStyle/>
                    <a:p>
                      <a:endParaRPr lang="en-IN"/>
                    </a:p>
                  </a:txBody>
                  <a:tcPr/>
                </a:tc>
                <a:tc>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Rock</a:t>
                      </a:r>
                    </a:p>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Bolts</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Rock bolt spacing</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Shotcrete (SFRS)</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981912629"/>
                  </a:ext>
                </a:extLst>
              </a:tr>
              <a:tr h="1962545">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Crown</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 m long, 25 mm diameter resin end anchored cement grouted rock bolts (Fe415)</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1500 mm c/c </a:t>
                      </a:r>
                    </a:p>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(staggered)</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150 mm</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 to 6.5 m and spacing should be decided on the trial basis</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6.5 m long 50 mm diameter drain hole @ 6000 mm c/c</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221679"/>
                  </a:ext>
                </a:extLst>
              </a:tr>
              <a:tr h="2242971">
                <a:tc>
                  <a:txBody>
                    <a:bodyPr/>
                    <a:lstStyle/>
                    <a:p>
                      <a:pPr marL="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Side walls</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 m long, 25 mm diameter resin end anchored cement grouted rock bolts (Fe415)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2000 mm c/c </a:t>
                      </a:r>
                    </a:p>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(staggered)</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200 mm</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Up to 7.5 m and spacing should be decided on the trial basis</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7.5 m long 50 mm diameter drain hole @ 6000 mm c/c up to maximum surge level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71427"/>
                  </a:ext>
                </a:extLst>
              </a:tr>
              <a:tr h="841090">
                <a:tc gridSpan="6">
                  <a:txBody>
                    <a:bodyPr/>
                    <a:lstStyle/>
                    <a:p>
                      <a:pPr marL="0" algn="just">
                        <a:lnSpc>
                          <a:spcPct val="10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Where additional support capacity is required to support local areas of weaker rock, bolts placed at the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centre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of each grid square will suffice.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38493062"/>
                  </a:ext>
                </a:extLst>
              </a:tr>
            </a:tbl>
          </a:graphicData>
        </a:graphic>
      </p:graphicFrame>
    </p:spTree>
    <p:extLst>
      <p:ext uri="{BB962C8B-B14F-4D97-AF65-F5344CB8AC3E}">
        <p14:creationId xmlns:p14="http://schemas.microsoft.com/office/powerpoint/2010/main" val="28851055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0831BF-D9A8-40A2-948E-A8BBDC885972}"/>
              </a:ext>
            </a:extLst>
          </p:cNvPr>
          <p:cNvGrpSpPr/>
          <p:nvPr/>
        </p:nvGrpSpPr>
        <p:grpSpPr>
          <a:xfrm>
            <a:off x="0" y="0"/>
            <a:ext cx="9144000" cy="6078752"/>
            <a:chOff x="0" y="0"/>
            <a:chExt cx="9144000" cy="6078752"/>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774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7724"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7A597FDA-5B15-4622-A805-40615E531A96}"/>
                </a:ext>
              </a:extLst>
            </p:cNvPr>
            <p:cNvSpPr/>
            <p:nvPr/>
          </p:nvSpPr>
          <p:spPr>
            <a:xfrm>
              <a:off x="46704" y="744541"/>
              <a:ext cx="9067800" cy="1709892"/>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capacity of support system consisting of SFRS, rock bolt and grouted arch/rock column is determine using the integrated approach given by Singh et al. (1995), Singh and Goel (2011) and IS: 15026 (2002). The total support pressure (u + p</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roof/wall</a:t>
              </a:r>
              <a:r>
                <a:rPr lang="en-US" dirty="0">
                  <a:latin typeface="Times New Roman" panose="02020603050405020304" pitchFamily="18" charset="0"/>
                  <a:ea typeface="Times New Roman" panose="02020603050405020304" pitchFamily="18" charset="0"/>
                  <a:cs typeface="Times New Roman" panose="02020603050405020304" pitchFamily="18" charset="0"/>
                </a:rPr>
                <a:t>) will be equal to the sum of capacities of support system (eq. 22).  </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3D9783B-D969-4546-BA90-6BC84A09211F}"/>
                </a:ext>
              </a:extLst>
            </p:cNvPr>
            <p:cNvSpPr>
              <a:spLocks noChangeArrowheads="1"/>
            </p:cNvSpPr>
            <p:nvPr/>
          </p:nvSpPr>
          <p:spPr bwMode="auto">
            <a:xfrm>
              <a:off x="46704" y="280671"/>
              <a:ext cx="9067800" cy="430887"/>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sz="2200" b="1" dirty="0">
                  <a:solidFill>
                    <a:schemeClr val="bg1"/>
                  </a:solidFill>
                  <a:latin typeface="Times New Roman" panose="02020603050405020304" pitchFamily="18" charset="0"/>
                  <a:ea typeface="Times New Roman" panose="02020603050405020304" pitchFamily="18" charset="0"/>
                </a:rPr>
                <a:t>Estimation of Support System Capacity</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25B1571-88B8-4F7E-A93F-DB64CBC62BA6}"/>
                </a:ext>
              </a:extLst>
            </p:cNvPr>
            <p:cNvSpPr/>
            <p:nvPr/>
          </p:nvSpPr>
          <p:spPr>
            <a:xfrm>
              <a:off x="762000" y="3200400"/>
              <a:ext cx="6705600" cy="2878352"/>
            </a:xfrm>
            <a:prstGeom prst="rect">
              <a:avLst/>
            </a:prstGeom>
          </p:spPr>
          <p:txBody>
            <a:bodyPr wrap="square">
              <a:spAutoFit/>
            </a:bodyPr>
            <a:lstStyle/>
            <a:p>
              <a:pPr lvl="0"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 = seepage water pressure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roof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roof support pressure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wall</a:t>
              </a:r>
              <a:r>
                <a:rPr lang="en-US"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wall support pressure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capacity of SFRS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bolt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capacity of rock bolts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95350" lvl="0" indent="-287338" algn="just">
                <a:lnSpc>
                  <a:spcPct val="115000"/>
                </a:lnSpc>
                <a:spcAft>
                  <a:spcPts val="60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capacity of grouted arch/rock column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DDF879C-B07F-42BF-A95E-4712E325DD5C}"/>
                    </a:ext>
                  </a:extLst>
                </p:cNvPr>
                <p:cNvSpPr/>
                <p:nvPr/>
              </p:nvSpPr>
              <p:spPr>
                <a:xfrm>
                  <a:off x="1524000" y="2590800"/>
                  <a:ext cx="6324600"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𝑢</m:t>
                        </m:r>
                        <m:r>
                          <a:rPr lang="en-IN">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𝑝</m:t>
                            </m:r>
                          </m:e>
                          <m:sub>
                            <m:r>
                              <a:rPr lang="en-IN" i="1">
                                <a:latin typeface="Cambria Math" panose="02040503050406030204" pitchFamily="18" charset="0"/>
                              </a:rPr>
                              <m:t>𝑟𝑜𝑜</m:t>
                            </m:r>
                            <m:f>
                              <m:fPr>
                                <m:type m:val="lin"/>
                                <m:ctrlPr>
                                  <a:rPr lang="en-IN" i="1">
                                    <a:latin typeface="Cambria Math" panose="02040503050406030204" pitchFamily="18" charset="0"/>
                                  </a:rPr>
                                </m:ctrlPr>
                              </m:fPr>
                              <m:num>
                                <m:r>
                                  <a:rPr lang="en-IN" i="1">
                                    <a:latin typeface="Cambria Math" panose="02040503050406030204" pitchFamily="18" charset="0"/>
                                  </a:rPr>
                                  <m:t>𝑓</m:t>
                                </m:r>
                              </m:num>
                              <m:den>
                                <m:r>
                                  <a:rPr lang="en-IN" i="1">
                                    <a:latin typeface="Cambria Math" panose="02040503050406030204" pitchFamily="18" charset="0"/>
                                  </a:rPr>
                                  <m:t>𝑤</m:t>
                                </m:r>
                              </m:den>
                            </m:f>
                            <m:r>
                              <a:rPr lang="en-IN" i="1">
                                <a:latin typeface="Cambria Math" panose="02040503050406030204" pitchFamily="18" charset="0"/>
                              </a:rPr>
                              <m:t>𝑎𝑙𝑙</m:t>
                            </m:r>
                          </m:sub>
                        </m:sSub>
                        <m:r>
                          <a:rPr lang="en-IN">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𝑝</m:t>
                            </m:r>
                          </m:e>
                          <m:sub>
                            <m:r>
                              <a:rPr lang="en-IN" i="1">
                                <a:latin typeface="Cambria Math" panose="02040503050406030204" pitchFamily="18" charset="0"/>
                              </a:rPr>
                              <m:t>𝑠𝑐</m:t>
                            </m:r>
                          </m:sub>
                        </m:sSub>
                        <m:r>
                          <a:rPr lang="en-IN">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𝑝</m:t>
                            </m:r>
                          </m:e>
                          <m:sub>
                            <m:r>
                              <a:rPr lang="en-IN" i="1">
                                <a:latin typeface="Cambria Math" panose="02040503050406030204" pitchFamily="18" charset="0"/>
                              </a:rPr>
                              <m:t>𝑏𝑜𝑙𝑡</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𝑝</m:t>
                            </m:r>
                          </m:e>
                          <m:sub>
                            <m:r>
                              <a:rPr lang="en-IN" i="1">
                                <a:latin typeface="Cambria Math" panose="02040503050406030204" pitchFamily="18" charset="0"/>
                              </a:rPr>
                              <m:t>𝑔𝑡</m:t>
                            </m:r>
                          </m:sub>
                        </m:sSub>
                        <m:r>
                          <a:rPr lang="en-IN">
                            <a:latin typeface="Cambria Math" panose="02040503050406030204" pitchFamily="18" charset="0"/>
                          </a:rPr>
                          <m:t>                                           (22</m:t>
                        </m:r>
                        <m:r>
                          <a:rPr lang="en-IN" b="0" i="0" smtClean="0">
                            <a:latin typeface="Cambria Math" panose="02040503050406030204" pitchFamily="18" charset="0"/>
                          </a:rPr>
                          <m:t>)</m:t>
                        </m:r>
                      </m:oMath>
                    </m:oMathPara>
                  </a14:m>
                  <a:endParaRPr lang="en-IN" dirty="0"/>
                </a:p>
              </p:txBody>
            </p:sp>
          </mc:Choice>
          <mc:Fallback xmlns="">
            <p:sp>
              <p:nvSpPr>
                <p:cNvPr id="4" name="Rectangle 3">
                  <a:extLst>
                    <a:ext uri="{FF2B5EF4-FFF2-40B4-BE49-F238E27FC236}">
                      <a16:creationId xmlns:a16="http://schemas.microsoft.com/office/drawing/2014/main" id="{ADDF879C-B07F-42BF-A95E-4712E325DD5C}"/>
                    </a:ext>
                  </a:extLst>
                </p:cNvPr>
                <p:cNvSpPr>
                  <a:spLocks noRot="1" noChangeAspect="1" noMove="1" noResize="1" noEditPoints="1" noAdjustHandles="1" noChangeArrowheads="1" noChangeShapeType="1" noTextEdit="1"/>
                </p:cNvSpPr>
                <p:nvPr/>
              </p:nvSpPr>
              <p:spPr>
                <a:xfrm>
                  <a:off x="1524000" y="2590800"/>
                  <a:ext cx="6324600" cy="391902"/>
                </a:xfrm>
                <a:prstGeom prst="rect">
                  <a:avLst/>
                </a:prstGeom>
                <a:blipFill>
                  <a:blip r:embed="rId7"/>
                  <a:stretch>
                    <a:fillRect t="-48438" b="-126563"/>
                  </a:stretch>
                </a:blipFill>
              </p:spPr>
              <p:txBody>
                <a:bodyPr/>
                <a:lstStyle/>
                <a:p>
                  <a:r>
                    <a:rPr lang="en-IN">
                      <a:noFill/>
                    </a:rPr>
                    <a:t> </a:t>
                  </a:r>
                </a:p>
              </p:txBody>
            </p:sp>
          </mc:Fallback>
        </mc:AlternateContent>
      </p:grpSp>
    </p:spTree>
    <p:extLst>
      <p:ext uri="{BB962C8B-B14F-4D97-AF65-F5344CB8AC3E}">
        <p14:creationId xmlns:p14="http://schemas.microsoft.com/office/powerpoint/2010/main" val="36389123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905742-438D-4CB8-A422-D95649BB6DEE}"/>
              </a:ext>
            </a:extLst>
          </p:cNvPr>
          <p:cNvGrpSpPr/>
          <p:nvPr/>
        </p:nvGrpSpPr>
        <p:grpSpPr>
          <a:xfrm>
            <a:off x="0" y="0"/>
            <a:ext cx="9144000" cy="4897766"/>
            <a:chOff x="0" y="0"/>
            <a:chExt cx="9144000" cy="4897766"/>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66947"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66928"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7A597FDA-5B15-4622-A805-40615E531A96}"/>
                </a:ext>
              </a:extLst>
            </p:cNvPr>
            <p:cNvSpPr/>
            <p:nvPr/>
          </p:nvSpPr>
          <p:spPr>
            <a:xfrm>
              <a:off x="36872" y="304800"/>
              <a:ext cx="9067800" cy="925061"/>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capacity of SFRS</a:t>
              </a:r>
              <a:r>
                <a:rPr lang="en-US" dirty="0">
                  <a:latin typeface="Times New Roman" panose="02020603050405020304" pitchFamily="18" charset="0"/>
                  <a:ea typeface="Times New Roman" panose="02020603050405020304" pitchFamily="18" charset="0"/>
                  <a:cs typeface="Times New Roman" panose="02020603050405020304" pitchFamily="18" charset="0"/>
                </a:rPr>
                <a:t> as estimated (eq. 23) for roof and walls is 13.61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and 6.27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respectively.  </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9E0E763-56C2-4691-BC50-B6E959D3D109}"/>
                </a:ext>
              </a:extLst>
            </p:cNvPr>
            <p:cNvSpPr/>
            <p:nvPr/>
          </p:nvSpPr>
          <p:spPr>
            <a:xfrm>
              <a:off x="685800" y="2362200"/>
              <a:ext cx="7391400" cy="2535566"/>
            </a:xfrm>
            <a:prstGeom prst="rect">
              <a:avLst/>
            </a:prstGeom>
          </p:spPr>
          <p:txBody>
            <a:bodyPr wrap="square">
              <a:spAutoFit/>
            </a:bodyPr>
            <a:lstStyle/>
            <a:p>
              <a:pPr lvl="0"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Where</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4013" lvl="0"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capacity of SFRS lining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4013" lvl="0"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shear strength of SFRS (550 t/m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4013" lvl="0"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thickness of SFRS (m)</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4013" lvl="0" algn="just">
                <a:lnSpc>
                  <a:spcPct val="15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 size of opening (m)</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4013" lvl="0" algn="just">
                <a:lnSpc>
                  <a:spcPct val="150000"/>
                </a:lnSpc>
                <a:spcAft>
                  <a:spcPts val="0"/>
                </a:spcAft>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fsc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mobilization factor for shotcrete (0.6±0.05 – higher for cavern) </a:t>
              </a:r>
              <a:endPar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6CE46E3-8548-4306-BCAC-FCA440973ADC}"/>
                    </a:ext>
                  </a:extLst>
                </p:cNvPr>
                <p:cNvSpPr/>
                <p:nvPr/>
              </p:nvSpPr>
              <p:spPr>
                <a:xfrm>
                  <a:off x="1752600" y="1371600"/>
                  <a:ext cx="5562600" cy="6987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𝑝</m:t>
                            </m:r>
                          </m:e>
                          <m:sub>
                            <m:r>
                              <a:rPr lang="en-IN" i="1">
                                <a:latin typeface="Cambria Math" panose="02040503050406030204" pitchFamily="18" charset="0"/>
                              </a:rPr>
                              <m:t>𝑠𝑐</m:t>
                            </m:r>
                          </m:sub>
                        </m:sSub>
                        <m:r>
                          <a:rPr lang="en-IN">
                            <a:latin typeface="Cambria Math" panose="02040503050406030204" pitchFamily="18" charset="0"/>
                          </a:rPr>
                          <m:t>= </m:t>
                        </m:r>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a:latin typeface="Cambria Math" panose="02040503050406030204" pitchFamily="18" charset="0"/>
                                  </a:rPr>
                                  <m:t>2</m:t>
                                </m:r>
                                <m:r>
                                  <a:rPr lang="en-IN" i="1">
                                    <a:latin typeface="Cambria Math" panose="02040503050406030204" pitchFamily="18" charset="0"/>
                                  </a:rPr>
                                  <m:t>𝑞</m:t>
                                </m:r>
                              </m:e>
                              <m:sub>
                                <m:r>
                                  <a:rPr lang="en-IN" i="1">
                                    <a:latin typeface="Cambria Math" panose="02040503050406030204" pitchFamily="18" charset="0"/>
                                  </a:rPr>
                                  <m:t>𝑓𝑠𝑐</m:t>
                                </m:r>
                              </m:sub>
                            </m:sSub>
                            <m:r>
                              <a:rPr lang="en-IN">
                                <a:latin typeface="Cambria Math" panose="02040503050406030204" pitchFamily="18" charset="0"/>
                              </a:rPr>
                              <m:t> </m:t>
                            </m:r>
                            <m:r>
                              <a:rPr lang="en-IN" i="1">
                                <a:latin typeface="Cambria Math" panose="02040503050406030204" pitchFamily="18" charset="0"/>
                              </a:rPr>
                              <m:t>𝑥</m:t>
                            </m:r>
                            <m:r>
                              <a:rPr lang="en-IN">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𝑡</m:t>
                                </m:r>
                              </m:e>
                              <m:sub>
                                <m:r>
                                  <a:rPr lang="en-IN" i="1">
                                    <a:latin typeface="Cambria Math" panose="02040503050406030204" pitchFamily="18" charset="0"/>
                                  </a:rPr>
                                  <m:t>𝑓𝑠𝑐</m:t>
                                </m:r>
                              </m:sub>
                            </m:sSub>
                          </m:num>
                          <m:den>
                            <m:sSub>
                              <m:sSubPr>
                                <m:ctrlPr>
                                  <a:rPr lang="en-IN" i="1">
                                    <a:latin typeface="Cambria Math" panose="02040503050406030204" pitchFamily="18" charset="0"/>
                                  </a:rPr>
                                </m:ctrlPr>
                              </m:sSubPr>
                              <m:e>
                                <m:r>
                                  <a:rPr lang="en-IN" i="1">
                                    <a:latin typeface="Cambria Math" panose="02040503050406030204" pitchFamily="18" charset="0"/>
                                  </a:rPr>
                                  <m:t>𝐵𝐹</m:t>
                                </m:r>
                              </m:e>
                              <m:sub>
                                <m:r>
                                  <a:rPr lang="en-IN" i="1">
                                    <a:latin typeface="Cambria Math" panose="02040503050406030204" pitchFamily="18" charset="0"/>
                                  </a:rPr>
                                  <m:t>𝑓𝑠𝑐</m:t>
                                </m:r>
                              </m:sub>
                            </m:sSub>
                          </m:den>
                        </m:f>
                        <m:r>
                          <a:rPr lang="en-IN">
                            <a:latin typeface="Cambria Math" panose="02040503050406030204" pitchFamily="18" charset="0"/>
                          </a:rPr>
                          <m:t>                                                            (23</m:t>
                        </m:r>
                        <m:r>
                          <a:rPr lang="en-IN" b="0" i="0" smtClean="0">
                            <a:latin typeface="Cambria Math" panose="02040503050406030204" pitchFamily="18" charset="0"/>
                          </a:rPr>
                          <m:t>)</m:t>
                        </m:r>
                      </m:oMath>
                    </m:oMathPara>
                  </a14:m>
                  <a:endParaRPr lang="en-IN" dirty="0"/>
                </a:p>
              </p:txBody>
            </p:sp>
          </mc:Choice>
          <mc:Fallback xmlns="">
            <p:sp>
              <p:nvSpPr>
                <p:cNvPr id="4" name="Rectangle 3">
                  <a:extLst>
                    <a:ext uri="{FF2B5EF4-FFF2-40B4-BE49-F238E27FC236}">
                      <a16:creationId xmlns:a16="http://schemas.microsoft.com/office/drawing/2014/main" id="{B6CE46E3-8548-4306-BCAC-FCA440973ADC}"/>
                    </a:ext>
                  </a:extLst>
                </p:cNvPr>
                <p:cNvSpPr>
                  <a:spLocks noRot="1" noChangeAspect="1" noMove="1" noResize="1" noEditPoints="1" noAdjustHandles="1" noChangeArrowheads="1" noChangeShapeType="1" noTextEdit="1"/>
                </p:cNvSpPr>
                <p:nvPr/>
              </p:nvSpPr>
              <p:spPr>
                <a:xfrm>
                  <a:off x="1752600" y="1371600"/>
                  <a:ext cx="5562600" cy="698717"/>
                </a:xfrm>
                <a:prstGeom prst="rect">
                  <a:avLst/>
                </a:prstGeom>
                <a:blipFill>
                  <a:blip r:embed="rId7"/>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1888694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D94E52-E29F-43AD-9110-6298205FB107}"/>
              </a:ext>
            </a:extLst>
          </p:cNvPr>
          <p:cNvGrpSpPr/>
          <p:nvPr/>
        </p:nvGrpSpPr>
        <p:grpSpPr>
          <a:xfrm>
            <a:off x="0" y="0"/>
            <a:ext cx="9144000" cy="5027841"/>
            <a:chOff x="0" y="0"/>
            <a:chExt cx="9144000" cy="5027841"/>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8765"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8746"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3" name="Rectangle 2">
              <a:extLst>
                <a:ext uri="{FF2B5EF4-FFF2-40B4-BE49-F238E27FC236}">
                  <a16:creationId xmlns:a16="http://schemas.microsoft.com/office/drawing/2014/main" id="{06B426A2-CC7B-40B6-ABDB-B2DF648A9D27}"/>
                </a:ext>
              </a:extLst>
            </p:cNvPr>
            <p:cNvSpPr/>
            <p:nvPr/>
          </p:nvSpPr>
          <p:spPr>
            <a:xfrm>
              <a:off x="76200" y="264105"/>
              <a:ext cx="8991600" cy="925061"/>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capacity of rock bolt</a:t>
              </a:r>
              <a:r>
                <a:rPr lang="en-US" dirty="0">
                  <a:latin typeface="Times New Roman" panose="02020603050405020304" pitchFamily="18" charset="0"/>
                  <a:ea typeface="Times New Roman" panose="02020603050405020304" pitchFamily="18" charset="0"/>
                  <a:cs typeface="Times New Roman" panose="02020603050405020304" pitchFamily="18" charset="0"/>
                </a:rPr>
                <a:t> is estimated (eq. 24) and the minimum capacity for roof and surge pit walls calculated is 1.577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and 0.349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respectively.</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C675B7-6309-4EAD-86BD-B573328084E2}"/>
                </a:ext>
              </a:extLst>
            </p:cNvPr>
            <p:cNvSpPr/>
            <p:nvPr/>
          </p:nvSpPr>
          <p:spPr>
            <a:xfrm>
              <a:off x="76200" y="2076777"/>
              <a:ext cx="8991600" cy="2951064"/>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Where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bolt</a:t>
              </a:r>
              <a:r>
                <a:rPr lang="en-US" dirty="0">
                  <a:latin typeface="Times New Roman" panose="02020603050405020304" pitchFamily="18" charset="0"/>
                  <a:ea typeface="Times New Roman" panose="02020603050405020304" pitchFamily="18" charset="0"/>
                  <a:cs typeface="Times New Roman" panose="02020603050405020304" pitchFamily="18" charset="0"/>
                </a:rPr>
                <a:t> = capacity of rock bolt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q</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crm</a:t>
              </a:r>
              <a:r>
                <a:rPr lang="en-US" dirty="0">
                  <a:latin typeface="Times New Roman" panose="02020603050405020304" pitchFamily="18" charset="0"/>
                  <a:ea typeface="Times New Roman" panose="02020603050405020304" pitchFamily="18" charset="0"/>
                  <a:cs typeface="Times New Roman" panose="02020603050405020304" pitchFamily="18" charset="0"/>
                </a:rPr>
                <a:t> = UCS of reinforced rock mass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(eq. 25)</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l' = thickness of reinforced rock arch/rock column (m)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eqs</a:t>
              </a:r>
              <a:r>
                <a:rPr lang="en-US" dirty="0">
                  <a:latin typeface="Times New Roman" panose="02020603050405020304" pitchFamily="18" charset="0"/>
                  <a:ea typeface="Times New Roman" panose="02020603050405020304" pitchFamily="18" charset="0"/>
                  <a:cs typeface="Times New Roman" panose="02020603050405020304" pitchFamily="18" charset="0"/>
                </a:rPr>
                <a:t>. 26 &amp; 27)</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2θ = 90°</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B = size of opening (m)</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marL="720000" indent="-108000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F</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s</a:t>
              </a:r>
              <a:r>
                <a:rPr lang="en-US" dirty="0">
                  <a:latin typeface="Times New Roman" panose="02020603050405020304" pitchFamily="18" charset="0"/>
                  <a:ea typeface="Times New Roman" panose="02020603050405020304" pitchFamily="18" charset="0"/>
                  <a:cs typeface="Times New Roman" panose="02020603050405020304" pitchFamily="18" charset="0"/>
                </a:rPr>
                <a:t> = mobilization factor for rock bolts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AD3D8D6-B3DF-40AD-AFEA-12AE3702A3BF}"/>
                    </a:ext>
                  </a:extLst>
                </p:cNvPr>
                <p:cNvSpPr/>
                <p:nvPr/>
              </p:nvSpPr>
              <p:spPr>
                <a:xfrm>
                  <a:off x="2133600" y="1371600"/>
                  <a:ext cx="5029200" cy="6108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𝑏𝑜𝑙𝑡</m:t>
                            </m:r>
                          </m:sub>
                        </m:sSub>
                        <m:r>
                          <a:rPr lang="en-IN" sz="1600">
                            <a:latin typeface="Cambria Math" panose="02040503050406030204" pitchFamily="18" charset="0"/>
                          </a:rPr>
                          <m:t>= </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a:latin typeface="Cambria Math" panose="02040503050406030204" pitchFamily="18" charset="0"/>
                                  </a:rPr>
                                  <m:t>2</m:t>
                                </m:r>
                                <m:r>
                                  <a:rPr lang="en-IN" sz="1600" i="1">
                                    <a:latin typeface="Cambria Math" panose="02040503050406030204" pitchFamily="18" charset="0"/>
                                  </a:rPr>
                                  <m:t>𝑞</m:t>
                                </m:r>
                              </m:e>
                              <m:sub>
                                <m:r>
                                  <a:rPr lang="en-IN" sz="1600" i="1">
                                    <a:latin typeface="Cambria Math" panose="02040503050406030204" pitchFamily="18" charset="0"/>
                                  </a:rPr>
                                  <m:t>𝑐𝑟𝑚</m:t>
                                </m:r>
                              </m:sub>
                            </m:sSub>
                            <m:r>
                              <a:rPr lang="en-IN" sz="1600">
                                <a:latin typeface="Cambria Math" panose="02040503050406030204" pitchFamily="18" charset="0"/>
                              </a:rPr>
                              <m:t> </m:t>
                            </m:r>
                            <m:r>
                              <a:rPr lang="en-IN" sz="1600" i="1">
                                <a:latin typeface="Cambria Math" panose="02040503050406030204" pitchFamily="18" charset="0"/>
                              </a:rPr>
                              <m:t>𝑥</m:t>
                            </m:r>
                            <m:r>
                              <a:rPr lang="en-IN" sz="1600">
                                <a:latin typeface="Cambria Math" panose="02040503050406030204" pitchFamily="18" charset="0"/>
                              </a:rPr>
                              <m:t> </m:t>
                            </m:r>
                            <m:sSup>
                              <m:sSupPr>
                                <m:ctrlPr>
                                  <a:rPr lang="en-IN" sz="1600" i="1">
                                    <a:latin typeface="Cambria Math" panose="02040503050406030204" pitchFamily="18" charset="0"/>
                                  </a:rPr>
                                </m:ctrlPr>
                              </m:sSupPr>
                              <m:e>
                                <m:r>
                                  <a:rPr lang="en-IN" sz="1600" i="1">
                                    <a:latin typeface="Cambria Math" panose="02040503050406030204" pitchFamily="18" charset="0"/>
                                  </a:rPr>
                                  <m:t>𝑙</m:t>
                                </m:r>
                              </m:e>
                              <m:sup>
                                <m:r>
                                  <a:rPr lang="en-IN" sz="1600">
                                    <a:latin typeface="Cambria Math" panose="02040503050406030204" pitchFamily="18" charset="0"/>
                                  </a:rPr>
                                  <m:t>′</m:t>
                                </m:r>
                              </m:sup>
                            </m:sSup>
                            <m:r>
                              <a:rPr lang="en-IN" sz="1600" i="1">
                                <a:latin typeface="Cambria Math" panose="02040503050406030204" pitchFamily="18" charset="0"/>
                              </a:rPr>
                              <m:t>𝑠𝑖𝑛</m:t>
                            </m:r>
                            <m:r>
                              <a:rPr lang="en-IN" sz="1600" i="1">
                                <a:latin typeface="Cambria Math" panose="02040503050406030204" pitchFamily="18" charset="0"/>
                              </a:rPr>
                              <m:t>𝜃</m:t>
                            </m:r>
                          </m:num>
                          <m:den>
                            <m:r>
                              <a:rPr lang="en-IN" sz="1600" i="1">
                                <a:latin typeface="Cambria Math" panose="02040503050406030204" pitchFamily="18" charset="0"/>
                              </a:rPr>
                              <m:t>𝐵</m:t>
                            </m:r>
                            <m:sSub>
                              <m:sSubPr>
                                <m:ctrlPr>
                                  <a:rPr lang="en-IN" sz="1600" i="1">
                                    <a:latin typeface="Cambria Math" panose="02040503050406030204" pitchFamily="18" charset="0"/>
                                  </a:rPr>
                                </m:ctrlPr>
                              </m:sSubPr>
                              <m:e>
                                <m:r>
                                  <a:rPr lang="en-IN" sz="1600" i="1">
                                    <a:latin typeface="Cambria Math" panose="02040503050406030204" pitchFamily="18" charset="0"/>
                                  </a:rPr>
                                  <m:t>𝐹</m:t>
                                </m:r>
                              </m:e>
                              <m:sub>
                                <m:r>
                                  <a:rPr lang="en-IN" sz="1600" i="1">
                                    <a:latin typeface="Cambria Math" panose="02040503050406030204" pitchFamily="18" charset="0"/>
                                  </a:rPr>
                                  <m:t>𝑠</m:t>
                                </m:r>
                              </m:sub>
                            </m:sSub>
                          </m:den>
                        </m:f>
                        <m:r>
                          <a:rPr lang="en-IN" sz="1600">
                            <a:latin typeface="Cambria Math" panose="02040503050406030204" pitchFamily="18" charset="0"/>
                          </a:rPr>
                          <m:t>                                                      (24</m:t>
                        </m:r>
                        <m:r>
                          <a:rPr lang="en-IN" sz="1600" b="0" i="0" smtClean="0">
                            <a:latin typeface="Cambria Math" panose="02040503050406030204" pitchFamily="18" charset="0"/>
                          </a:rPr>
                          <m:t>)</m:t>
                        </m:r>
                      </m:oMath>
                    </m:oMathPara>
                  </a14:m>
                  <a:endParaRPr lang="en-IN" sz="1600" dirty="0"/>
                </a:p>
              </p:txBody>
            </p:sp>
          </mc:Choice>
          <mc:Fallback xmlns="">
            <p:sp>
              <p:nvSpPr>
                <p:cNvPr id="2" name="Rectangle 1">
                  <a:extLst>
                    <a:ext uri="{FF2B5EF4-FFF2-40B4-BE49-F238E27FC236}">
                      <a16:creationId xmlns:a16="http://schemas.microsoft.com/office/drawing/2014/main" id="{CAD3D8D6-B3DF-40AD-AFEA-12AE3702A3BF}"/>
                    </a:ext>
                  </a:extLst>
                </p:cNvPr>
                <p:cNvSpPr>
                  <a:spLocks noRot="1" noChangeAspect="1" noMove="1" noResize="1" noEditPoints="1" noAdjustHandles="1" noChangeArrowheads="1" noChangeShapeType="1" noTextEdit="1"/>
                </p:cNvSpPr>
                <p:nvPr/>
              </p:nvSpPr>
              <p:spPr>
                <a:xfrm>
                  <a:off x="2133600" y="1371600"/>
                  <a:ext cx="5029200" cy="610808"/>
                </a:xfrm>
                <a:prstGeom prst="rect">
                  <a:avLst/>
                </a:prstGeom>
                <a:blipFill>
                  <a:blip r:embed="rId7"/>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41743812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9CEAE09B-42D6-4042-9499-FE1E2AA419F2}"/>
              </a:ext>
            </a:extLst>
          </p:cNvPr>
          <p:cNvGraphicFramePr>
            <a:graphicFrameLocks noGrp="1"/>
          </p:cNvGraphicFramePr>
          <p:nvPr>
            <p:extLst>
              <p:ext uri="{D42A27DB-BD31-4B8C-83A1-F6EECF244321}">
                <p14:modId xmlns:p14="http://schemas.microsoft.com/office/powerpoint/2010/main" val="2873223662"/>
              </p:ext>
            </p:extLst>
          </p:nvPr>
        </p:nvGraphicFramePr>
        <p:xfrm>
          <a:off x="76200" y="1497600"/>
          <a:ext cx="9028472" cy="3024000"/>
        </p:xfrm>
        <a:graphic>
          <a:graphicData uri="http://schemas.openxmlformats.org/drawingml/2006/table">
            <a:tbl>
              <a:tblPr firstRow="1" bandRow="1">
                <a:tableStyleId>{5C22544A-7EE6-4342-B048-85BDC9FD1C3A}</a:tableStyleId>
              </a:tblPr>
              <a:tblGrid>
                <a:gridCol w="4514236">
                  <a:extLst>
                    <a:ext uri="{9D8B030D-6E8A-4147-A177-3AD203B41FA5}">
                      <a16:colId xmlns:a16="http://schemas.microsoft.com/office/drawing/2014/main" val="2249066708"/>
                    </a:ext>
                  </a:extLst>
                </a:gridCol>
                <a:gridCol w="4514236">
                  <a:extLst>
                    <a:ext uri="{9D8B030D-6E8A-4147-A177-3AD203B41FA5}">
                      <a16:colId xmlns:a16="http://schemas.microsoft.com/office/drawing/2014/main" val="2969421654"/>
                    </a:ext>
                  </a:extLst>
                </a:gridCol>
              </a:tblGrid>
              <a:tr h="100800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513461"/>
                  </a:ext>
                </a:extLst>
              </a:tr>
              <a:tr h="100800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449199"/>
                  </a:ext>
                </a:extLst>
              </a:tr>
              <a:tr h="100800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865165"/>
                  </a:ext>
                </a:extLst>
              </a:tr>
            </a:tbl>
          </a:graphicData>
        </a:graphic>
      </p:graphicFrame>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67969"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3" name="Rectangle 2">
            <a:extLst>
              <a:ext uri="{FF2B5EF4-FFF2-40B4-BE49-F238E27FC236}">
                <a16:creationId xmlns:a16="http://schemas.microsoft.com/office/drawing/2014/main" id="{06B426A2-CC7B-40B6-ABDB-B2DF648A9D27}"/>
              </a:ext>
            </a:extLst>
          </p:cNvPr>
          <p:cNvSpPr/>
          <p:nvPr/>
        </p:nvSpPr>
        <p:spPr>
          <a:xfrm>
            <a:off x="36872" y="255608"/>
            <a:ext cx="9067800" cy="1077218"/>
          </a:xfrm>
          <a:prstGeom prst="rect">
            <a:avLst/>
          </a:prstGeom>
        </p:spPr>
        <p:txBody>
          <a:bodyPr wrap="square">
            <a:spAutoFit/>
          </a:bodyPr>
          <a:lstStyle/>
          <a:p>
            <a:pPr algn="just">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Singh et al. (1995) proposed mobilization factors after back analysis of Barton et al. (1974) support systems case studies. For rock bolt mobilization factors (F</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are calculated from equations 28 and 29 for roof and walls respectively. For roof F</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values are varying from 3.996 to 4.181 while for walls values are ranging between 3.787 and 4.056.  </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D0211FD-D979-4ED6-859A-B9ED22DFACD6}"/>
                  </a:ext>
                </a:extLst>
              </p:cNvPr>
              <p:cNvSpPr/>
              <p:nvPr/>
            </p:nvSpPr>
            <p:spPr>
              <a:xfrm>
                <a:off x="76201" y="1631231"/>
                <a:ext cx="4495799" cy="7309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𝑞</m:t>
                          </m:r>
                        </m:e>
                        <m:sub>
                          <m:r>
                            <a:rPr lang="en-IN" sz="1600" i="1">
                              <a:latin typeface="Cambria Math" panose="02040503050406030204" pitchFamily="18" charset="0"/>
                            </a:rPr>
                            <m:t>𝑐𝑟𝑚</m:t>
                          </m:r>
                        </m:sub>
                      </m:sSub>
                      <m:r>
                        <a:rPr lang="en-IN" sz="1600">
                          <a:latin typeface="Cambria Math" panose="02040503050406030204" pitchFamily="18" charset="0"/>
                        </a:rPr>
                        <m:t>= </m:t>
                      </m:r>
                      <m:d>
                        <m:dPr>
                          <m:begChr m:val="["/>
                          <m:endChr m:val="]"/>
                          <m:ctrlPr>
                            <a:rPr lang="en-IN" sz="1600" i="1">
                              <a:latin typeface="Cambria Math" panose="02040503050406030204" pitchFamily="18" charset="0"/>
                            </a:rPr>
                          </m:ctrlPr>
                        </m:dPr>
                        <m:e>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𝑃</m:t>
                                  </m:r>
                                </m:e>
                                <m:sub>
                                  <m:r>
                                    <a:rPr lang="en-IN" sz="1600" i="1">
                                      <a:latin typeface="Cambria Math" panose="02040503050406030204" pitchFamily="18" charset="0"/>
                                    </a:rPr>
                                    <m:t>𝑏𝑜𝑙𝑡</m:t>
                                  </m:r>
                                </m:sub>
                              </m:sSub>
                            </m:num>
                            <m:den>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𝑆</m:t>
                                      </m:r>
                                    </m:e>
                                    <m:sub>
                                      <m:r>
                                        <a:rPr lang="en-IN" sz="1600" i="1">
                                          <a:latin typeface="Cambria Math" panose="02040503050406030204" pitchFamily="18" charset="0"/>
                                        </a:rPr>
                                        <m:t>𝑏𝑜𝑙𝑡</m:t>
                                      </m:r>
                                    </m:sub>
                                  </m:sSub>
                                </m:e>
                                <m:sup>
                                  <m:r>
                                    <a:rPr lang="en-IN" sz="1600">
                                      <a:latin typeface="Cambria Math" panose="02040503050406030204" pitchFamily="18" charset="0"/>
                                    </a:rPr>
                                    <m:t>2</m:t>
                                  </m:r>
                                </m:sup>
                              </m:sSup>
                            </m:den>
                          </m:f>
                          <m:r>
                            <a:rPr lang="en-IN" sz="1600">
                              <a:latin typeface="Cambria Math" panose="02040503050406030204" pitchFamily="18" charset="0"/>
                            </a:rPr>
                            <m:t>−</m:t>
                          </m:r>
                          <m:r>
                            <a:rPr lang="en-IN" sz="1600" i="1">
                              <a:latin typeface="Cambria Math" panose="02040503050406030204" pitchFamily="18" charset="0"/>
                            </a:rPr>
                            <m:t>𝑢</m:t>
                          </m:r>
                        </m:e>
                      </m:d>
                      <m:r>
                        <a:rPr lang="en-IN" sz="1600" i="1">
                          <a:latin typeface="Cambria Math" panose="02040503050406030204" pitchFamily="18" charset="0"/>
                        </a:rPr>
                        <m:t>𝑥</m:t>
                      </m:r>
                      <m:r>
                        <a:rPr lang="en-IN" sz="1600">
                          <a:latin typeface="Cambria Math" panose="02040503050406030204" pitchFamily="18" charset="0"/>
                        </a:rPr>
                        <m:t> </m:t>
                      </m:r>
                      <m:d>
                        <m:dPr>
                          <m:begChr m:val="["/>
                          <m:endChr m:val="]"/>
                          <m:ctrlPr>
                            <a:rPr lang="en-IN" sz="1600" i="1">
                              <a:latin typeface="Cambria Math" panose="02040503050406030204" pitchFamily="18" charset="0"/>
                            </a:rPr>
                          </m:ctrlPr>
                        </m:dPr>
                        <m:e>
                          <m:f>
                            <m:fPr>
                              <m:ctrlPr>
                                <a:rPr lang="en-IN" sz="1600" i="1">
                                  <a:latin typeface="Cambria Math" panose="02040503050406030204" pitchFamily="18" charset="0"/>
                                </a:rPr>
                              </m:ctrlPr>
                            </m:fPr>
                            <m:num>
                              <m:d>
                                <m:dPr>
                                  <m:ctrlPr>
                                    <a:rPr lang="en-IN" sz="1600" i="1">
                                      <a:latin typeface="Cambria Math" panose="02040503050406030204" pitchFamily="18" charset="0"/>
                                    </a:rPr>
                                  </m:ctrlPr>
                                </m:dPr>
                                <m:e>
                                  <m:r>
                                    <a:rPr lang="en-IN" sz="1600">
                                      <a:latin typeface="Cambria Math" panose="02040503050406030204" pitchFamily="18" charset="0"/>
                                    </a:rPr>
                                    <m:t>1+</m:t>
                                  </m:r>
                                  <m:r>
                                    <a:rPr lang="en-IN" sz="1600" i="1">
                                      <a:latin typeface="Cambria Math" panose="02040503050406030204" pitchFamily="18" charset="0"/>
                                    </a:rPr>
                                    <m:t>𝑠𝑖𝑛</m:t>
                                  </m:r>
                                  <m:sSub>
                                    <m:sSubPr>
                                      <m:ctrlPr>
                                        <a:rPr lang="en-IN" sz="1600" i="1">
                                          <a:latin typeface="Cambria Math" panose="02040503050406030204" pitchFamily="18" charset="0"/>
                                        </a:rPr>
                                      </m:ctrlPr>
                                    </m:sSubPr>
                                    <m:e>
                                      <m:r>
                                        <a:rPr lang="en-IN" sz="1600" i="1">
                                          <a:latin typeface="Cambria Math" panose="02040503050406030204" pitchFamily="18" charset="0"/>
                                        </a:rPr>
                                        <m:t>𝜑</m:t>
                                      </m:r>
                                    </m:e>
                                    <m:sub>
                                      <m:r>
                                        <a:rPr lang="en-IN" sz="1600" i="1">
                                          <a:latin typeface="Cambria Math" panose="02040503050406030204" pitchFamily="18" charset="0"/>
                                        </a:rPr>
                                        <m:t>𝑗</m:t>
                                      </m:r>
                                    </m:sub>
                                  </m:sSub>
                                </m:e>
                              </m:d>
                            </m:num>
                            <m:den>
                              <m:r>
                                <a:rPr lang="en-IN" sz="1600">
                                  <a:latin typeface="Cambria Math" panose="02040503050406030204" pitchFamily="18" charset="0"/>
                                </a:rPr>
                                <m:t>1−</m:t>
                              </m:r>
                              <m:r>
                                <a:rPr lang="en-IN" sz="1600" i="1">
                                  <a:latin typeface="Cambria Math" panose="02040503050406030204" pitchFamily="18" charset="0"/>
                                </a:rPr>
                                <m:t>𝑠𝑖𝑛</m:t>
                              </m:r>
                              <m:sSub>
                                <m:sSubPr>
                                  <m:ctrlPr>
                                    <a:rPr lang="en-IN" sz="1600" i="1">
                                      <a:latin typeface="Cambria Math" panose="02040503050406030204" pitchFamily="18" charset="0"/>
                                    </a:rPr>
                                  </m:ctrlPr>
                                </m:sSubPr>
                                <m:e>
                                  <m:r>
                                    <a:rPr lang="en-IN" sz="1600" i="1">
                                      <a:latin typeface="Cambria Math" panose="02040503050406030204" pitchFamily="18" charset="0"/>
                                    </a:rPr>
                                    <m:t>𝜑</m:t>
                                  </m:r>
                                </m:e>
                                <m:sub>
                                  <m:r>
                                    <a:rPr lang="en-IN" sz="1600" i="1">
                                      <a:latin typeface="Cambria Math" panose="02040503050406030204" pitchFamily="18" charset="0"/>
                                    </a:rPr>
                                    <m:t>𝑗</m:t>
                                  </m:r>
                                </m:sub>
                              </m:sSub>
                            </m:den>
                          </m:f>
                        </m:e>
                      </m:d>
                      <m:r>
                        <a:rPr lang="en-IN" sz="1600">
                          <a:latin typeface="Cambria Math" panose="02040503050406030204" pitchFamily="18" charset="0"/>
                        </a:rPr>
                        <m:t>               (25</m:t>
                      </m:r>
                      <m:r>
                        <a:rPr lang="en-IN" sz="1600" b="0" i="0" smtClean="0">
                          <a:latin typeface="Cambria Math" panose="02040503050406030204" pitchFamily="18" charset="0"/>
                        </a:rPr>
                        <m:t>)</m:t>
                      </m:r>
                    </m:oMath>
                  </m:oMathPara>
                </a14:m>
                <a:endParaRPr lang="en-IN" sz="1600" dirty="0"/>
              </a:p>
            </p:txBody>
          </p:sp>
        </mc:Choice>
        <mc:Fallback>
          <p:sp>
            <p:nvSpPr>
              <p:cNvPr id="2" name="Rectangle 1">
                <a:extLst>
                  <a:ext uri="{FF2B5EF4-FFF2-40B4-BE49-F238E27FC236}">
                    <a16:creationId xmlns:a16="http://schemas.microsoft.com/office/drawing/2014/main" id="{ED0211FD-D979-4ED6-859A-B9ED22DFACD6}"/>
                  </a:ext>
                </a:extLst>
              </p:cNvPr>
              <p:cNvSpPr>
                <a:spLocks noRot="1" noChangeAspect="1" noMove="1" noResize="1" noEditPoints="1" noAdjustHandles="1" noChangeArrowheads="1" noChangeShapeType="1" noTextEdit="1"/>
              </p:cNvSpPr>
              <p:nvPr/>
            </p:nvSpPr>
            <p:spPr>
              <a:xfrm>
                <a:off x="76201" y="1631231"/>
                <a:ext cx="4495799" cy="730969"/>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0597E1D-3577-4B8C-AE7F-7ED657F3EEB0}"/>
                  </a:ext>
                </a:extLst>
              </p:cNvPr>
              <p:cNvSpPr/>
              <p:nvPr/>
            </p:nvSpPr>
            <p:spPr>
              <a:xfrm>
                <a:off x="81670" y="2743200"/>
                <a:ext cx="1213730"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1600" i="1">
                          <a:latin typeface="Cambria Math" panose="02040503050406030204" pitchFamily="18" charset="0"/>
                        </a:rPr>
                        <m:t>𝑡𝑎𝑛</m:t>
                      </m:r>
                      <m:sSub>
                        <m:sSubPr>
                          <m:ctrlPr>
                            <a:rPr lang="en-IN" sz="1600" i="1">
                              <a:latin typeface="Cambria Math" panose="02040503050406030204" pitchFamily="18" charset="0"/>
                            </a:rPr>
                          </m:ctrlPr>
                        </m:sSubPr>
                        <m:e>
                          <m:r>
                            <a:rPr lang="en-IN" sz="1600" i="1">
                              <a:latin typeface="Cambria Math" panose="02040503050406030204" pitchFamily="18" charset="0"/>
                            </a:rPr>
                            <m:t>𝜑</m:t>
                          </m:r>
                        </m:e>
                        <m:sub>
                          <m:r>
                            <a:rPr lang="en-IN" sz="1600" i="1">
                              <a:latin typeface="Cambria Math" panose="02040503050406030204" pitchFamily="18" charset="0"/>
                            </a:rPr>
                            <m:t>𝑗</m:t>
                          </m:r>
                        </m:sub>
                      </m:sSub>
                      <m:r>
                        <a:rPr lang="en-IN" sz="1600">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𝑟</m:t>
                              </m:r>
                            </m:sub>
                          </m:sSub>
                        </m:num>
                        <m:den>
                          <m:sSub>
                            <m:sSubPr>
                              <m:ctrlPr>
                                <a:rPr lang="en-IN" sz="1600" i="1">
                                  <a:latin typeface="Cambria Math" panose="02040503050406030204" pitchFamily="18" charset="0"/>
                                </a:rPr>
                              </m:ctrlPr>
                            </m:sSubPr>
                            <m:e>
                              <m:r>
                                <a:rPr lang="en-IN" sz="1600" i="1">
                                  <a:latin typeface="Cambria Math" panose="02040503050406030204" pitchFamily="18" charset="0"/>
                                </a:rPr>
                                <m:t>𝐽</m:t>
                              </m:r>
                            </m:e>
                            <m:sub>
                              <m:r>
                                <a:rPr lang="en-IN" sz="1600" i="1">
                                  <a:latin typeface="Cambria Math" panose="02040503050406030204" pitchFamily="18" charset="0"/>
                                </a:rPr>
                                <m:t>𝑎</m:t>
                              </m:r>
                            </m:sub>
                          </m:sSub>
                        </m:den>
                      </m:f>
                    </m:oMath>
                  </m:oMathPara>
                </a14:m>
                <a:endParaRPr lang="en-IN" sz="1600" dirty="0"/>
              </a:p>
            </p:txBody>
          </p:sp>
        </mc:Choice>
        <mc:Fallback>
          <p:sp>
            <p:nvSpPr>
              <p:cNvPr id="4" name="Rectangle 3">
                <a:extLst>
                  <a:ext uri="{FF2B5EF4-FFF2-40B4-BE49-F238E27FC236}">
                    <a16:creationId xmlns:a16="http://schemas.microsoft.com/office/drawing/2014/main" id="{80597E1D-3577-4B8C-AE7F-7ED657F3EEB0}"/>
                  </a:ext>
                </a:extLst>
              </p:cNvPr>
              <p:cNvSpPr>
                <a:spLocks noRot="1" noChangeAspect="1" noMove="1" noResize="1" noEditPoints="1" noAdjustHandles="1" noChangeArrowheads="1" noChangeShapeType="1" noTextEdit="1"/>
              </p:cNvSpPr>
              <p:nvPr/>
            </p:nvSpPr>
            <p:spPr>
              <a:xfrm>
                <a:off x="81670" y="2743200"/>
                <a:ext cx="1213730" cy="594906"/>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A9305E3-E103-4739-BAF0-F124C0638985}"/>
                  </a:ext>
                </a:extLst>
              </p:cNvPr>
              <p:cNvSpPr/>
              <p:nvPr/>
            </p:nvSpPr>
            <p:spPr>
              <a:xfrm>
                <a:off x="76199" y="3790043"/>
                <a:ext cx="4495802" cy="5533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sSup>
                            <m:sSupPr>
                              <m:ctrlPr>
                                <a:rPr lang="en-IN" sz="1600" i="1">
                                  <a:latin typeface="Cambria Math" panose="02040503050406030204" pitchFamily="18" charset="0"/>
                                </a:rPr>
                              </m:ctrlPr>
                            </m:sSupPr>
                            <m:e>
                              <m:r>
                                <a:rPr lang="en-IN" sz="1600" i="1">
                                  <a:latin typeface="Cambria Math" panose="02040503050406030204" pitchFamily="18" charset="0"/>
                                </a:rPr>
                                <m:t>𝑙</m:t>
                              </m:r>
                            </m:e>
                            <m:sup>
                              <m:r>
                                <a:rPr lang="en-IN" sz="1600">
                                  <a:latin typeface="Cambria Math" panose="02040503050406030204" pitchFamily="18" charset="0"/>
                                </a:rPr>
                                <m:t>′</m:t>
                              </m:r>
                            </m:sup>
                          </m:sSup>
                        </m:e>
                        <m:sub>
                          <m:r>
                            <a:rPr lang="en-IN" sz="1600" i="1">
                              <a:latin typeface="Cambria Math" panose="02040503050406030204" pitchFamily="18" charset="0"/>
                            </a:rPr>
                            <m:t>𝑎𝑟𝑐h</m:t>
                          </m:r>
                        </m:sub>
                      </m:sSub>
                      <m:r>
                        <a:rPr lang="en-IN" sz="1600">
                          <a:latin typeface="Cambria Math" panose="02040503050406030204" pitchFamily="18" charset="0"/>
                        </a:rPr>
                        <m:t>=</m:t>
                      </m:r>
                      <m:r>
                        <a:rPr lang="en-IN" sz="1600" i="1">
                          <a:latin typeface="Cambria Math" panose="02040503050406030204" pitchFamily="18" charset="0"/>
                        </a:rPr>
                        <m:t>𝑙</m:t>
                      </m:r>
                      <m:r>
                        <a:rPr lang="en-IN" sz="1600">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𝐹𝐴𝐿</m:t>
                          </m:r>
                        </m:num>
                        <m:den>
                          <m:r>
                            <a:rPr lang="en-IN" sz="1600">
                              <a:latin typeface="Cambria Math" panose="02040503050406030204" pitchFamily="18" charset="0"/>
                            </a:rPr>
                            <m:t>2</m:t>
                          </m:r>
                        </m:den>
                      </m:f>
                      <m:r>
                        <a:rPr lang="en-IN" sz="1600">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𝑆</m:t>
                              </m:r>
                            </m:e>
                            <m:sub>
                              <m:r>
                                <a:rPr lang="en-IN" sz="1600" i="1">
                                  <a:latin typeface="Cambria Math" panose="02040503050406030204" pitchFamily="18" charset="0"/>
                                </a:rPr>
                                <m:t>𝑏𝑜𝑙𝑡</m:t>
                              </m:r>
                            </m:sub>
                          </m:sSub>
                        </m:num>
                        <m:den>
                          <m:r>
                            <a:rPr lang="en-IN" sz="1600">
                              <a:latin typeface="Cambria Math" panose="02040503050406030204" pitchFamily="18" charset="0"/>
                            </a:rPr>
                            <m:t>4</m:t>
                          </m:r>
                        </m:den>
                      </m:f>
                      <m:r>
                        <a:rPr lang="en-IN" sz="1600">
                          <a:latin typeface="Cambria Math" panose="02040503050406030204" pitchFamily="18" charset="0"/>
                        </a:rPr>
                        <m:t>+</m:t>
                      </m:r>
                      <m:sSub>
                        <m:sSubPr>
                          <m:ctrlPr>
                            <a:rPr lang="en-IN" sz="1600" i="1">
                              <a:latin typeface="Cambria Math" panose="02040503050406030204" pitchFamily="18" charset="0"/>
                            </a:rPr>
                          </m:ctrlPr>
                        </m:sSubPr>
                        <m:e>
                          <m:r>
                            <a:rPr lang="en-IN" sz="1600" i="1">
                              <a:latin typeface="Cambria Math" panose="02040503050406030204" pitchFamily="18" charset="0"/>
                            </a:rPr>
                            <m:t>𝑆</m:t>
                          </m:r>
                        </m:e>
                        <m:sub>
                          <m:r>
                            <a:rPr lang="en-IN" sz="1600" i="1">
                              <a:latin typeface="Cambria Math" panose="02040503050406030204" pitchFamily="18" charset="0"/>
                            </a:rPr>
                            <m:t>𝑟𝑜𝑐𝑘</m:t>
                          </m:r>
                        </m:sub>
                      </m:sSub>
                      <m:r>
                        <a:rPr lang="en-IN" sz="1600">
                          <a:latin typeface="Cambria Math" panose="02040503050406030204" pitchFamily="18" charset="0"/>
                        </a:rPr>
                        <m:t>                          (26</m:t>
                      </m:r>
                      <m:r>
                        <a:rPr lang="en-IN" sz="1600" b="0" i="0" smtClean="0">
                          <a:latin typeface="Cambria Math" panose="02040503050406030204" pitchFamily="18" charset="0"/>
                        </a:rPr>
                        <m:t>)</m:t>
                      </m:r>
                    </m:oMath>
                  </m:oMathPara>
                </a14:m>
                <a:endParaRPr lang="en-IN" sz="1600" dirty="0"/>
              </a:p>
            </p:txBody>
          </p:sp>
        </mc:Choice>
        <mc:Fallback>
          <p:sp>
            <p:nvSpPr>
              <p:cNvPr id="6" name="Rectangle 5">
                <a:extLst>
                  <a:ext uri="{FF2B5EF4-FFF2-40B4-BE49-F238E27FC236}">
                    <a16:creationId xmlns:a16="http://schemas.microsoft.com/office/drawing/2014/main" id="{4A9305E3-E103-4739-BAF0-F124C0638985}"/>
                  </a:ext>
                </a:extLst>
              </p:cNvPr>
              <p:cNvSpPr>
                <a:spLocks noRot="1" noChangeAspect="1" noMove="1" noResize="1" noEditPoints="1" noAdjustHandles="1" noChangeArrowheads="1" noChangeShapeType="1" noTextEdit="1"/>
              </p:cNvSpPr>
              <p:nvPr/>
            </p:nvSpPr>
            <p:spPr>
              <a:xfrm>
                <a:off x="76199" y="3790043"/>
                <a:ext cx="4495802" cy="553357"/>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5258E9D-0FD9-4215-9C9D-30F65571E5C3}"/>
                  </a:ext>
                </a:extLst>
              </p:cNvPr>
              <p:cNvSpPr/>
              <p:nvPr/>
            </p:nvSpPr>
            <p:spPr>
              <a:xfrm>
                <a:off x="4601496" y="1656443"/>
                <a:ext cx="4493344" cy="5533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sSup>
                            <m:sSupPr>
                              <m:ctrlPr>
                                <a:rPr lang="en-IN" sz="1600" i="1">
                                  <a:latin typeface="Cambria Math" panose="02040503050406030204" pitchFamily="18" charset="0"/>
                                </a:rPr>
                              </m:ctrlPr>
                            </m:sSupPr>
                            <m:e>
                              <m:r>
                                <a:rPr lang="en-IN" sz="1600" i="1">
                                  <a:latin typeface="Cambria Math" panose="02040503050406030204" pitchFamily="18" charset="0"/>
                                </a:rPr>
                                <m:t>𝑙</m:t>
                              </m:r>
                            </m:e>
                            <m:sup>
                              <m:r>
                                <a:rPr lang="en-IN" sz="1600">
                                  <a:latin typeface="Cambria Math" panose="02040503050406030204" pitchFamily="18" charset="0"/>
                                </a:rPr>
                                <m:t>′</m:t>
                              </m:r>
                            </m:sup>
                          </m:sSup>
                        </m:e>
                        <m:sub>
                          <m:r>
                            <a:rPr lang="en-IN" sz="1600" i="1">
                              <a:latin typeface="Cambria Math" panose="02040503050406030204" pitchFamily="18" charset="0"/>
                            </a:rPr>
                            <m:t>𝑐𝑜𝑙𝑢𝑚𝑛</m:t>
                          </m:r>
                        </m:sub>
                      </m:sSub>
                      <m:r>
                        <a:rPr lang="en-IN" sz="1600">
                          <a:latin typeface="Cambria Math" panose="02040503050406030204" pitchFamily="18" charset="0"/>
                        </a:rPr>
                        <m:t>=</m:t>
                      </m:r>
                      <m:r>
                        <a:rPr lang="en-IN" sz="1600" i="1">
                          <a:latin typeface="Cambria Math" panose="02040503050406030204" pitchFamily="18" charset="0"/>
                        </a:rPr>
                        <m:t>𝑙</m:t>
                      </m:r>
                      <m:r>
                        <a:rPr lang="en-IN" sz="1600">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𝐹𝐴𝐿</m:t>
                          </m:r>
                        </m:num>
                        <m:den>
                          <m:r>
                            <a:rPr lang="en-IN" sz="1600">
                              <a:latin typeface="Cambria Math" panose="02040503050406030204" pitchFamily="18" charset="0"/>
                            </a:rPr>
                            <m:t>2</m:t>
                          </m:r>
                        </m:den>
                      </m:f>
                      <m:r>
                        <a:rPr lang="en-IN" sz="1600">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𝑆</m:t>
                              </m:r>
                            </m:e>
                            <m:sub>
                              <m:r>
                                <a:rPr lang="en-IN" sz="1600" i="1">
                                  <a:latin typeface="Cambria Math" panose="02040503050406030204" pitchFamily="18" charset="0"/>
                                </a:rPr>
                                <m:t>𝑏𝑜𝑙𝑡</m:t>
                              </m:r>
                            </m:sub>
                          </m:sSub>
                        </m:num>
                        <m:den>
                          <m:r>
                            <a:rPr lang="en-IN" sz="1600">
                              <a:latin typeface="Cambria Math" panose="02040503050406030204" pitchFamily="18" charset="0"/>
                            </a:rPr>
                            <m:t>4</m:t>
                          </m:r>
                        </m:den>
                      </m:f>
                      <m:r>
                        <a:rPr lang="en-IN" sz="1600">
                          <a:latin typeface="Cambria Math" panose="02040503050406030204" pitchFamily="18" charset="0"/>
                        </a:rPr>
                        <m:t>+</m:t>
                      </m:r>
                      <m:sSub>
                        <m:sSubPr>
                          <m:ctrlPr>
                            <a:rPr lang="en-IN" sz="1600" i="1">
                              <a:latin typeface="Cambria Math" panose="02040503050406030204" pitchFamily="18" charset="0"/>
                            </a:rPr>
                          </m:ctrlPr>
                        </m:sSubPr>
                        <m:e>
                          <m:r>
                            <a:rPr lang="en-IN" sz="1600" i="1">
                              <a:latin typeface="Cambria Math" panose="02040503050406030204" pitchFamily="18" charset="0"/>
                            </a:rPr>
                            <m:t>𝑆</m:t>
                          </m:r>
                        </m:e>
                        <m:sub>
                          <m:r>
                            <a:rPr lang="en-IN" sz="1600" i="1">
                              <a:latin typeface="Cambria Math" panose="02040503050406030204" pitchFamily="18" charset="0"/>
                            </a:rPr>
                            <m:t>𝑟𝑜𝑐𝑘</m:t>
                          </m:r>
                        </m:sub>
                      </m:sSub>
                      <m:r>
                        <a:rPr lang="en-IN" sz="1600">
                          <a:latin typeface="Cambria Math" panose="02040503050406030204" pitchFamily="18" charset="0"/>
                        </a:rPr>
                        <m:t>−</m:t>
                      </m:r>
                      <m:r>
                        <a:rPr lang="en-IN" sz="1600" i="1">
                          <a:latin typeface="Cambria Math" panose="02040503050406030204" pitchFamily="18" charset="0"/>
                        </a:rPr>
                        <m:t>𝑑</m:t>
                      </m:r>
                      <m:r>
                        <a:rPr lang="en-IN" sz="1600">
                          <a:latin typeface="Cambria Math" panose="02040503050406030204" pitchFamily="18" charset="0"/>
                        </a:rPr>
                        <m:t>            (27</m:t>
                      </m:r>
                      <m:r>
                        <a:rPr lang="en-IN" sz="1600" b="0" i="0" smtClean="0">
                          <a:latin typeface="Cambria Math" panose="02040503050406030204" pitchFamily="18" charset="0"/>
                        </a:rPr>
                        <m:t>)</m:t>
                      </m:r>
                    </m:oMath>
                  </m:oMathPara>
                </a14:m>
                <a:endParaRPr lang="en-IN" sz="1600" dirty="0"/>
              </a:p>
            </p:txBody>
          </p:sp>
        </mc:Choice>
        <mc:Fallback>
          <p:sp>
            <p:nvSpPr>
              <p:cNvPr id="7" name="Rectangle 6">
                <a:extLst>
                  <a:ext uri="{FF2B5EF4-FFF2-40B4-BE49-F238E27FC236}">
                    <a16:creationId xmlns:a16="http://schemas.microsoft.com/office/drawing/2014/main" id="{65258E9D-0FD9-4215-9C9D-30F65571E5C3}"/>
                  </a:ext>
                </a:extLst>
              </p:cNvPr>
              <p:cNvSpPr>
                <a:spLocks noRot="1" noChangeAspect="1" noMove="1" noResize="1" noEditPoints="1" noAdjustHandles="1" noChangeArrowheads="1" noChangeShapeType="1" noTextEdit="1"/>
              </p:cNvSpPr>
              <p:nvPr/>
            </p:nvSpPr>
            <p:spPr>
              <a:xfrm>
                <a:off x="4601496" y="1656443"/>
                <a:ext cx="4493344" cy="553357"/>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2C82E6F-14A1-4B04-8A98-631D9283F05D}"/>
                  </a:ext>
                </a:extLst>
              </p:cNvPr>
              <p:cNvSpPr/>
              <p:nvPr/>
            </p:nvSpPr>
            <p:spPr>
              <a:xfrm>
                <a:off x="4590436" y="2837159"/>
                <a:ext cx="4491558" cy="363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𝐹</m:t>
                          </m:r>
                        </m:e>
                        <m:sub>
                          <m:r>
                            <a:rPr lang="en-IN" sz="1600" i="1">
                              <a:latin typeface="Cambria Math" panose="02040503050406030204" pitchFamily="18" charset="0"/>
                            </a:rPr>
                            <m:t>𝑠</m:t>
                          </m:r>
                        </m:sub>
                      </m:sSub>
                      <m:r>
                        <a:rPr lang="en-IN" sz="1600">
                          <a:latin typeface="Cambria Math" panose="02040503050406030204" pitchFamily="18" charset="0"/>
                        </a:rPr>
                        <m:t>=3.25 </m:t>
                      </m:r>
                      <m:r>
                        <a:rPr lang="en-IN" sz="1600" i="1">
                          <a:latin typeface="Cambria Math" panose="02040503050406030204" pitchFamily="18" charset="0"/>
                        </a:rPr>
                        <m:t>𝑥</m:t>
                      </m:r>
                      <m:r>
                        <a:rPr lang="en-IN" sz="1600">
                          <a:latin typeface="Cambria Math" panose="02040503050406030204" pitchFamily="18" charset="0"/>
                        </a:rPr>
                        <m:t> </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𝑟𝑜𝑜𝑓</m:t>
                              </m:r>
                            </m:sub>
                          </m:sSub>
                        </m:e>
                        <m:sup>
                          <m:r>
                            <a:rPr lang="en-IN" sz="1600">
                              <a:latin typeface="Cambria Math" panose="02040503050406030204" pitchFamily="18" charset="0"/>
                            </a:rPr>
                            <m:t>0.1</m:t>
                          </m:r>
                        </m:sup>
                      </m:sSup>
                      <m:r>
                        <a:rPr lang="en-IN" sz="1600">
                          <a:latin typeface="Cambria Math" panose="02040503050406030204" pitchFamily="18" charset="0"/>
                        </a:rPr>
                        <m:t>                                           (28</m:t>
                      </m:r>
                      <m:r>
                        <a:rPr lang="en-IN" sz="1600" b="0" i="0" smtClean="0">
                          <a:latin typeface="Cambria Math" panose="02040503050406030204" pitchFamily="18" charset="0"/>
                        </a:rPr>
                        <m:t>)</m:t>
                      </m:r>
                    </m:oMath>
                  </m:oMathPara>
                </a14:m>
                <a:endParaRPr lang="en-IN" sz="1600" dirty="0"/>
              </a:p>
            </p:txBody>
          </p:sp>
        </mc:Choice>
        <mc:Fallback>
          <p:sp>
            <p:nvSpPr>
              <p:cNvPr id="8" name="Rectangle 7">
                <a:extLst>
                  <a:ext uri="{FF2B5EF4-FFF2-40B4-BE49-F238E27FC236}">
                    <a16:creationId xmlns:a16="http://schemas.microsoft.com/office/drawing/2014/main" id="{12C82E6F-14A1-4B04-8A98-631D9283F05D}"/>
                  </a:ext>
                </a:extLst>
              </p:cNvPr>
              <p:cNvSpPr>
                <a:spLocks noRot="1" noChangeAspect="1" noMove="1" noResize="1" noEditPoints="1" noAdjustHandles="1" noChangeArrowheads="1" noChangeShapeType="1" noTextEdit="1"/>
              </p:cNvSpPr>
              <p:nvPr/>
            </p:nvSpPr>
            <p:spPr>
              <a:xfrm>
                <a:off x="4590436" y="2837159"/>
                <a:ext cx="4491558" cy="363241"/>
              </a:xfrm>
              <a:prstGeom prst="rect">
                <a:avLst/>
              </a:prstGeom>
              <a:blipFill>
                <a:blip r:embed="rId9"/>
                <a:stretch>
                  <a:fillRect b="-50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76A846F1-3AFC-4866-B3F3-30FB0C16523A}"/>
                  </a:ext>
                </a:extLst>
              </p:cNvPr>
              <p:cNvSpPr/>
              <p:nvPr/>
            </p:nvSpPr>
            <p:spPr>
              <a:xfrm>
                <a:off x="4642053" y="3886200"/>
                <a:ext cx="4352003"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𝐹</m:t>
                          </m:r>
                        </m:e>
                        <m:sub>
                          <m:r>
                            <a:rPr lang="en-IN" sz="1600" i="1">
                              <a:latin typeface="Cambria Math" panose="02040503050406030204" pitchFamily="18" charset="0"/>
                            </a:rPr>
                            <m:t>𝑠</m:t>
                          </m:r>
                        </m:sub>
                      </m:sSub>
                      <m:r>
                        <a:rPr lang="en-IN" sz="1600">
                          <a:latin typeface="Cambria Math" panose="02040503050406030204" pitchFamily="18" charset="0"/>
                        </a:rPr>
                        <m:t>=3.25 </m:t>
                      </m:r>
                      <m:r>
                        <a:rPr lang="en-IN" sz="1600" i="1">
                          <a:latin typeface="Cambria Math" panose="02040503050406030204" pitchFamily="18" charset="0"/>
                        </a:rPr>
                        <m:t>𝑥</m:t>
                      </m:r>
                      <m:r>
                        <a:rPr lang="en-IN" sz="1600">
                          <a:latin typeface="Cambria Math" panose="02040503050406030204" pitchFamily="18" charset="0"/>
                        </a:rPr>
                        <m:t> </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𝑊𝑎𝑙𝑙</m:t>
                              </m:r>
                            </m:sub>
                          </m:sSub>
                        </m:e>
                        <m:sup>
                          <m:r>
                            <a:rPr lang="en-IN" sz="1600">
                              <a:latin typeface="Cambria Math" panose="02040503050406030204" pitchFamily="18" charset="0"/>
                            </a:rPr>
                            <m:t>0.1</m:t>
                          </m:r>
                        </m:sup>
                      </m:sSup>
                      <m:r>
                        <a:rPr lang="en-IN" sz="1600">
                          <a:latin typeface="Cambria Math" panose="02040503050406030204" pitchFamily="18" charset="0"/>
                        </a:rPr>
                        <m:t>                                              (29</m:t>
                      </m:r>
                      <m:r>
                        <a:rPr lang="en-IN" sz="1600" b="0" i="0" smtClean="0">
                          <a:latin typeface="Cambria Math" panose="02040503050406030204" pitchFamily="18" charset="0"/>
                        </a:rPr>
                        <m:t>)</m:t>
                      </m:r>
                    </m:oMath>
                  </m:oMathPara>
                </a14:m>
                <a:endParaRPr lang="en-IN" sz="1600" dirty="0"/>
              </a:p>
            </p:txBody>
          </p:sp>
        </mc:Choice>
        <mc:Fallback>
          <p:sp>
            <p:nvSpPr>
              <p:cNvPr id="12" name="Rectangle 11">
                <a:extLst>
                  <a:ext uri="{FF2B5EF4-FFF2-40B4-BE49-F238E27FC236}">
                    <a16:creationId xmlns:a16="http://schemas.microsoft.com/office/drawing/2014/main" id="{76A846F1-3AFC-4866-B3F3-30FB0C16523A}"/>
                  </a:ext>
                </a:extLst>
              </p:cNvPr>
              <p:cNvSpPr>
                <a:spLocks noRot="1" noChangeAspect="1" noMove="1" noResize="1" noEditPoints="1" noAdjustHandles="1" noChangeArrowheads="1" noChangeShapeType="1" noTextEdit="1"/>
              </p:cNvSpPr>
              <p:nvPr/>
            </p:nvSpPr>
            <p:spPr>
              <a:xfrm>
                <a:off x="4642053" y="3886200"/>
                <a:ext cx="4352003" cy="338554"/>
              </a:xfrm>
              <a:prstGeom prst="rect">
                <a:avLst/>
              </a:prstGeom>
              <a:blipFill>
                <a:blip r:embed="rId10"/>
                <a:stretch>
                  <a:fillRect b="-10909"/>
                </a:stretch>
              </a:blipFill>
            </p:spPr>
            <p:txBody>
              <a:bodyPr/>
              <a:lstStyle/>
              <a:p>
                <a:r>
                  <a:rPr lang="en-IN">
                    <a:noFill/>
                  </a:rPr>
                  <a:t> </a:t>
                </a:r>
              </a:p>
            </p:txBody>
          </p:sp>
        </mc:Fallback>
      </mc:AlternateContent>
      <p:graphicFrame>
        <p:nvGraphicFramePr>
          <p:cNvPr id="13" name="Table 12">
            <a:extLst>
              <a:ext uri="{FF2B5EF4-FFF2-40B4-BE49-F238E27FC236}">
                <a16:creationId xmlns:a16="http://schemas.microsoft.com/office/drawing/2014/main" id="{2AA490CD-0D2F-44EA-9912-515715CF0922}"/>
              </a:ext>
            </a:extLst>
          </p:cNvPr>
          <p:cNvGraphicFramePr>
            <a:graphicFrameLocks noGrp="1"/>
          </p:cNvGraphicFramePr>
          <p:nvPr>
            <p:extLst>
              <p:ext uri="{D42A27DB-BD31-4B8C-83A1-F6EECF244321}">
                <p14:modId xmlns:p14="http://schemas.microsoft.com/office/powerpoint/2010/main" val="38136888"/>
              </p:ext>
            </p:extLst>
          </p:nvPr>
        </p:nvGraphicFramePr>
        <p:xfrm>
          <a:off x="66368" y="4556760"/>
          <a:ext cx="9028472" cy="2225040"/>
        </p:xfrm>
        <a:graphic>
          <a:graphicData uri="http://schemas.openxmlformats.org/drawingml/2006/table">
            <a:tbl>
              <a:tblPr firstRow="1" bandRow="1">
                <a:tableStyleId>{5C22544A-7EE6-4342-B048-85BDC9FD1C3A}</a:tableStyleId>
              </a:tblPr>
              <a:tblGrid>
                <a:gridCol w="4514236">
                  <a:extLst>
                    <a:ext uri="{9D8B030D-6E8A-4147-A177-3AD203B41FA5}">
                      <a16:colId xmlns:a16="http://schemas.microsoft.com/office/drawing/2014/main" val="2249066708"/>
                    </a:ext>
                  </a:extLst>
                </a:gridCol>
                <a:gridCol w="219996">
                  <a:extLst>
                    <a:ext uri="{9D8B030D-6E8A-4147-A177-3AD203B41FA5}">
                      <a16:colId xmlns:a16="http://schemas.microsoft.com/office/drawing/2014/main" val="2969421654"/>
                    </a:ext>
                  </a:extLst>
                </a:gridCol>
                <a:gridCol w="4294240">
                  <a:extLst>
                    <a:ext uri="{9D8B030D-6E8A-4147-A177-3AD203B41FA5}">
                      <a16:colId xmlns:a16="http://schemas.microsoft.com/office/drawing/2014/main" val="3255202504"/>
                    </a:ext>
                  </a:extLst>
                </a:gridCol>
              </a:tblGrid>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Where:</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513461"/>
                  </a:ext>
                </a:extLst>
              </a:tr>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 = length of bolt (m)</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 = seepage pressure in the rock mass (t/m</a:t>
                      </a:r>
                      <a:r>
                        <a:rPr kumimoji="0" lang="en-US" sz="1600" b="0" i="0" u="none" strike="noStrike" kern="1200" cap="none" spc="0" normalizeH="0" baseline="300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449199"/>
                  </a:ext>
                </a:extLst>
              </a:tr>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FAL = fixed anchor length (m)</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Jr = Joint roughness number</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865165"/>
                  </a:ext>
                </a:extLst>
              </a:tr>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t>
                      </a:r>
                      <a:r>
                        <a:rPr kumimoji="0" lang="en-US"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bolt</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spacing of bolt (m)</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 = Joint alteration number</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451624"/>
                  </a:ext>
                </a:extLst>
              </a:tr>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t>
                      </a:r>
                      <a:r>
                        <a:rPr kumimoji="0" lang="en-US"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rock</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average spacing of joints (m)</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1600" b="0" i="0" u="none" strike="noStrike" kern="120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roof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roof support pressure (t/m</a:t>
                      </a:r>
                      <a:r>
                        <a:rPr kumimoji="0" lang="en-US" sz="1600" b="0" i="0" u="none" strike="noStrike" kern="1200" cap="none" spc="0" normalizeH="0" baseline="300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658597"/>
                  </a:ext>
                </a:extLst>
              </a:tr>
              <a:tr h="370840">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 depth of damaged rock due to blasting (m)</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wall</a:t>
                      </a:r>
                      <a:r>
                        <a:rPr kumimoji="0" lang="en-US" sz="1600" b="0" i="0" u="none" strike="noStrike" kern="1200" cap="none" spc="0" normalizeH="0" baseline="-250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wall support pressure (t/m</a:t>
                      </a:r>
                      <a:r>
                        <a:rPr kumimoji="0" lang="en-US" sz="1600" b="0" i="0" u="none" strike="noStrike" kern="1200" cap="none" spc="0" normalizeH="0" baseline="300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59734"/>
                  </a:ext>
                </a:extLst>
              </a:tr>
            </a:tbl>
          </a:graphicData>
        </a:graphic>
      </p:graphicFrame>
    </p:spTree>
    <p:extLst>
      <p:ext uri="{BB962C8B-B14F-4D97-AF65-F5344CB8AC3E}">
        <p14:creationId xmlns:p14="http://schemas.microsoft.com/office/powerpoint/2010/main" val="212674176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F7F5D6-3D0B-4BF1-88BF-F34AA994D746}"/>
              </a:ext>
            </a:extLst>
          </p:cNvPr>
          <p:cNvGrpSpPr/>
          <p:nvPr/>
        </p:nvGrpSpPr>
        <p:grpSpPr>
          <a:xfrm>
            <a:off x="0" y="0"/>
            <a:ext cx="9144000" cy="6705600"/>
            <a:chOff x="0" y="0"/>
            <a:chExt cx="9144000" cy="670560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mc:AlternateContent xmlns:mc="http://schemas.openxmlformats.org/markup-compatibility/2006" xmlns:a14="http://schemas.microsoft.com/office/drawing/2010/main">
            <mc:Choice Requires="a14">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9789"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Choice>
            <mc:Fallback xmlns="">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mc:Choice xmlns:v="urn:schemas-microsoft-com:vml" Requires="v">
                        <p:oleObj spid="_x0000_s159771" name="Bitmap Image" r:id="rId5" imgW="2095793" imgH="1428949" progId="Paint.Picture">
                          <p:embed/>
                        </p:oleObj>
                      </mc:Choice>
                      <mc:Fallback>
                        <p:oleObj name="Bitmap Image" r:id="rId5"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mc:Fallback>
          </mc:AlternateContent>
        </p:grpSp>
        <p:sp>
          <p:nvSpPr>
            <p:cNvPr id="2" name="Rectangle 1">
              <a:extLst>
                <a:ext uri="{FF2B5EF4-FFF2-40B4-BE49-F238E27FC236}">
                  <a16:creationId xmlns:a16="http://schemas.microsoft.com/office/drawing/2014/main" id="{72FD5AF3-5E34-4522-B873-D51A6CC6AE13}"/>
                </a:ext>
              </a:extLst>
            </p:cNvPr>
            <p:cNvSpPr/>
            <p:nvPr/>
          </p:nvSpPr>
          <p:spPr>
            <a:xfrm>
              <a:off x="19665" y="228600"/>
              <a:ext cx="9094840" cy="1340560"/>
            </a:xfrm>
            <a:prstGeom prst="rect">
              <a:avLst/>
            </a:prstGeom>
          </p:spPr>
          <p:txBody>
            <a:bodyPr wrap="square">
              <a:spAutoFit/>
            </a:bodyPr>
            <a:lstStyle/>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capacity of grouted rock arch/rock column</a:t>
              </a:r>
              <a:r>
                <a:rPr lang="en-US" dirty="0">
                  <a:latin typeface="Times New Roman" panose="02020603050405020304" pitchFamily="18" charset="0"/>
                  <a:ea typeface="Times New Roman" panose="02020603050405020304" pitchFamily="18" charset="0"/>
                  <a:cs typeface="Times New Roman" panose="02020603050405020304" pitchFamily="18" charset="0"/>
                </a:rPr>
                <a:t> is calculated by the equation 30. The minimum grouted arch/rock column capacity for roof and surge pit walls calculated is 2.650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and 0.492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respectively. </a:t>
              </a:r>
              <a:endParaRPr lang="en-IN"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BCDC932-0D5C-400A-B7C5-9CCA4A659AB4}"/>
                </a:ext>
              </a:extLst>
            </p:cNvPr>
            <p:cNvSpPr/>
            <p:nvPr/>
          </p:nvSpPr>
          <p:spPr>
            <a:xfrm>
              <a:off x="46705" y="2333793"/>
              <a:ext cx="9038304" cy="3489673"/>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Where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dirty="0">
                  <a:latin typeface="Times New Roman" panose="02020603050405020304" pitchFamily="18" charset="0"/>
                  <a:ea typeface="Times New Roman" panose="02020603050405020304" pitchFamily="18" charset="0"/>
                  <a:cs typeface="Times New Roman" panose="02020603050405020304" pitchFamily="18" charset="0"/>
                </a:rPr>
                <a:t> = capacity of grouted arch/rock column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q</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dirty="0">
                  <a:latin typeface="Times New Roman" panose="02020603050405020304" pitchFamily="18" charset="0"/>
                  <a:ea typeface="Times New Roman" panose="02020603050405020304" pitchFamily="18" charset="0"/>
                  <a:cs typeface="Times New Roman" panose="02020603050405020304" pitchFamily="18" charset="0"/>
                </a:rPr>
                <a:t> = UCS of grouted rock mass (t/m</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dirty="0">
                  <a:latin typeface="Times New Roman" panose="02020603050405020304" pitchFamily="18" charset="0"/>
                  <a:ea typeface="Times New Roman" panose="02020603050405020304" pitchFamily="18" charset="0"/>
                  <a:cs typeface="Times New Roman" panose="02020603050405020304" pitchFamily="18" charset="0"/>
                </a:rPr>
                <a:t> = thickness of grouted arch/rock column (m)</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B = size of opening (m)</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s</a:t>
              </a:r>
              <a:r>
                <a:rPr lang="en-US" dirty="0">
                  <a:latin typeface="Times New Roman" panose="02020603050405020304" pitchFamily="18" charset="0"/>
                  <a:ea typeface="Times New Roman" panose="02020603050405020304" pitchFamily="18" charset="0"/>
                  <a:cs typeface="Times New Roman" panose="02020603050405020304" pitchFamily="18" charset="0"/>
                </a:rPr>
                <a:t> = mobilization factor for grouted arch/rock column</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For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grouted arch/rock column mobilization factors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000"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are calculated from equations 31 and 32 for roof and walls respectively. For roof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dirty="0">
                  <a:latin typeface="Times New Roman" panose="02020603050405020304" pitchFamily="18" charset="0"/>
                  <a:ea typeface="Times New Roman" panose="02020603050405020304" pitchFamily="18" charset="0"/>
                  <a:cs typeface="Times New Roman" panose="02020603050405020304" pitchFamily="18" charset="0"/>
                </a:rPr>
                <a:t> values are varying from 3.932 to 4.610 while for walls values are ranging between 4.376 and 5.564.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EB768DB-CE14-41AE-9CFE-C10A012A14F6}"/>
                    </a:ext>
                  </a:extLst>
                </p:cNvPr>
                <p:cNvSpPr/>
                <p:nvPr/>
              </p:nvSpPr>
              <p:spPr>
                <a:xfrm>
                  <a:off x="2133600" y="1649287"/>
                  <a:ext cx="4876800" cy="6367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𝑔𝑡</m:t>
                            </m:r>
                          </m:sub>
                        </m:sSub>
                        <m:r>
                          <a:rPr lang="en-IN" sz="1600">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a:latin typeface="Cambria Math" panose="02040503050406030204" pitchFamily="18" charset="0"/>
                                  </a:rPr>
                                  <m:t>2</m:t>
                                </m:r>
                                <m:r>
                                  <a:rPr lang="en-IN" sz="1600" i="1">
                                    <a:latin typeface="Cambria Math" panose="02040503050406030204" pitchFamily="18" charset="0"/>
                                  </a:rPr>
                                  <m:t>𝑞</m:t>
                                </m:r>
                              </m:e>
                              <m:sub>
                                <m:r>
                                  <a:rPr lang="en-IN" sz="1600" i="1">
                                    <a:latin typeface="Cambria Math" panose="02040503050406030204" pitchFamily="18" charset="0"/>
                                  </a:rPr>
                                  <m:t>𝑔𝑡</m:t>
                                </m:r>
                              </m:sub>
                            </m:sSub>
                            <m:r>
                              <a:rPr lang="en-IN" sz="1600">
                                <a:latin typeface="Cambria Math" panose="02040503050406030204" pitchFamily="18" charset="0"/>
                              </a:rPr>
                              <m:t> </m:t>
                            </m:r>
                            <m:r>
                              <a:rPr lang="en-IN" sz="1600" i="1">
                                <a:latin typeface="Cambria Math" panose="02040503050406030204" pitchFamily="18" charset="0"/>
                              </a:rPr>
                              <m:t>𝑥</m:t>
                            </m:r>
                            <m:r>
                              <a:rPr lang="en-IN" sz="1600">
                                <a:latin typeface="Cambria Math" panose="02040503050406030204" pitchFamily="18" charset="0"/>
                              </a:rPr>
                              <m:t> </m:t>
                            </m:r>
                            <m:sSub>
                              <m:sSubPr>
                                <m:ctrlPr>
                                  <a:rPr lang="en-IN" sz="1600" i="1">
                                    <a:latin typeface="Cambria Math" panose="02040503050406030204" pitchFamily="18" charset="0"/>
                                  </a:rPr>
                                </m:ctrlPr>
                              </m:sSubPr>
                              <m:e>
                                <m:r>
                                  <a:rPr lang="en-IN" sz="1600" i="1">
                                    <a:latin typeface="Cambria Math" panose="02040503050406030204" pitchFamily="18" charset="0"/>
                                  </a:rPr>
                                  <m:t>𝑙</m:t>
                                </m:r>
                              </m:e>
                              <m:sub>
                                <m:r>
                                  <a:rPr lang="en-IN" sz="1600" i="1">
                                    <a:latin typeface="Cambria Math" panose="02040503050406030204" pitchFamily="18" charset="0"/>
                                  </a:rPr>
                                  <m:t>𝑔𝑡</m:t>
                                </m:r>
                              </m:sub>
                            </m:sSub>
                          </m:num>
                          <m:den>
                            <m:sSub>
                              <m:sSubPr>
                                <m:ctrlPr>
                                  <a:rPr lang="en-IN" sz="1600" i="1">
                                    <a:latin typeface="Cambria Math" panose="02040503050406030204" pitchFamily="18" charset="0"/>
                                  </a:rPr>
                                </m:ctrlPr>
                              </m:sSubPr>
                              <m:e>
                                <m:r>
                                  <a:rPr lang="en-IN" sz="1600">
                                    <a:latin typeface="Cambria Math" panose="02040503050406030204" pitchFamily="18" charset="0"/>
                                  </a:rPr>
                                  <m:t> </m:t>
                                </m:r>
                                <m:r>
                                  <a:rPr lang="en-IN" sz="1600" i="1">
                                    <a:latin typeface="Cambria Math" panose="02040503050406030204" pitchFamily="18" charset="0"/>
                                  </a:rPr>
                                  <m:t>𝐵𝐹</m:t>
                                </m:r>
                              </m:e>
                              <m:sub>
                                <m:r>
                                  <a:rPr lang="en-IN" sz="1600" i="1">
                                    <a:latin typeface="Cambria Math" panose="02040503050406030204" pitchFamily="18" charset="0"/>
                                  </a:rPr>
                                  <m:t>𝑔𝑡</m:t>
                                </m:r>
                              </m:sub>
                            </m:sSub>
                          </m:den>
                        </m:f>
                        <m:r>
                          <a:rPr lang="en-IN" sz="1600">
                            <a:latin typeface="Cambria Math" panose="02040503050406030204" pitchFamily="18" charset="0"/>
                          </a:rPr>
                          <m:t>                                                           (30</m:t>
                        </m:r>
                        <m:r>
                          <a:rPr lang="en-IN" sz="1600" b="0" i="0" smtClean="0">
                            <a:latin typeface="Cambria Math" panose="02040503050406030204" pitchFamily="18" charset="0"/>
                          </a:rPr>
                          <m:t>)</m:t>
                        </m:r>
                      </m:oMath>
                    </m:oMathPara>
                  </a14:m>
                  <a:endParaRPr lang="en-IN" sz="1600" dirty="0"/>
                </a:p>
              </p:txBody>
            </p:sp>
          </mc:Choice>
          <mc:Fallback>
            <p:sp>
              <p:nvSpPr>
                <p:cNvPr id="4" name="Rectangle 3">
                  <a:extLst>
                    <a:ext uri="{FF2B5EF4-FFF2-40B4-BE49-F238E27FC236}">
                      <a16:creationId xmlns:a16="http://schemas.microsoft.com/office/drawing/2014/main" id="{1EB768DB-CE14-41AE-9CFE-C10A012A14F6}"/>
                    </a:ext>
                  </a:extLst>
                </p:cNvPr>
                <p:cNvSpPr>
                  <a:spLocks noRot="1" noChangeAspect="1" noMove="1" noResize="1" noEditPoints="1" noAdjustHandles="1" noChangeArrowheads="1" noChangeShapeType="1" noTextEdit="1"/>
                </p:cNvSpPr>
                <p:nvPr/>
              </p:nvSpPr>
              <p:spPr>
                <a:xfrm>
                  <a:off x="2133600" y="1649287"/>
                  <a:ext cx="4876800" cy="63671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E122A92-036D-4EE2-9052-DFD0D1AD4DE5}"/>
                    </a:ext>
                  </a:extLst>
                </p:cNvPr>
                <p:cNvSpPr/>
                <p:nvPr/>
              </p:nvSpPr>
              <p:spPr>
                <a:xfrm>
                  <a:off x="2133600" y="5791200"/>
                  <a:ext cx="4800600" cy="367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𝐹</m:t>
                            </m:r>
                          </m:e>
                          <m:sub>
                            <m:r>
                              <a:rPr lang="en-IN" sz="1600" i="1">
                                <a:latin typeface="Cambria Math" panose="02040503050406030204" pitchFamily="18" charset="0"/>
                              </a:rPr>
                              <m:t>𝑔𝑡</m:t>
                            </m:r>
                          </m:sub>
                        </m:sSub>
                        <m:r>
                          <a:rPr lang="en-IN" sz="1600">
                            <a:latin typeface="Cambria Math" panose="02040503050406030204" pitchFamily="18" charset="0"/>
                          </a:rPr>
                          <m:t>=9.50 </m:t>
                        </m:r>
                        <m:r>
                          <a:rPr lang="en-IN" sz="1600" i="1">
                            <a:latin typeface="Cambria Math" panose="02040503050406030204" pitchFamily="18" charset="0"/>
                          </a:rPr>
                          <m:t>𝑥</m:t>
                        </m:r>
                        <m:r>
                          <a:rPr lang="en-IN" sz="1600">
                            <a:latin typeface="Cambria Math" panose="02040503050406030204" pitchFamily="18" charset="0"/>
                          </a:rPr>
                          <m:t> </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𝑟𝑜𝑜𝑓</m:t>
                                </m:r>
                              </m:sub>
                            </m:sSub>
                            <m:r>
                              <a:rPr lang="en-IN" sz="1600">
                                <a:latin typeface="Cambria Math" panose="02040503050406030204" pitchFamily="18" charset="0"/>
                              </a:rPr>
                              <m:t> </m:t>
                            </m:r>
                          </m:e>
                          <m:sup>
                            <m:r>
                              <a:rPr lang="en-IN" sz="1600">
                                <a:latin typeface="Cambria Math" panose="02040503050406030204" pitchFamily="18" charset="0"/>
                              </a:rPr>
                              <m:t>−0.35</m:t>
                            </m:r>
                          </m:sup>
                        </m:sSup>
                        <m:r>
                          <a:rPr lang="en-IN" sz="1600">
                            <a:latin typeface="Cambria Math" panose="02040503050406030204" pitchFamily="18" charset="0"/>
                          </a:rPr>
                          <m:t>                                               (31</m:t>
                        </m:r>
                        <m:r>
                          <a:rPr lang="en-IN" sz="1600" b="0" i="0" smtClean="0">
                            <a:latin typeface="Cambria Math" panose="02040503050406030204" pitchFamily="18" charset="0"/>
                          </a:rPr>
                          <m:t>)</m:t>
                        </m:r>
                      </m:oMath>
                    </m:oMathPara>
                  </a14:m>
                  <a:endParaRPr lang="en-IN" sz="1600" dirty="0"/>
                </a:p>
              </p:txBody>
            </p:sp>
          </mc:Choice>
          <mc:Fallback>
            <p:sp>
              <p:nvSpPr>
                <p:cNvPr id="5" name="Rectangle 4">
                  <a:extLst>
                    <a:ext uri="{FF2B5EF4-FFF2-40B4-BE49-F238E27FC236}">
                      <a16:creationId xmlns:a16="http://schemas.microsoft.com/office/drawing/2014/main" id="{CE122A92-036D-4EE2-9052-DFD0D1AD4DE5}"/>
                    </a:ext>
                  </a:extLst>
                </p:cNvPr>
                <p:cNvSpPr>
                  <a:spLocks noRot="1" noChangeAspect="1" noMove="1" noResize="1" noEditPoints="1" noAdjustHandles="1" noChangeArrowheads="1" noChangeShapeType="1" noTextEdit="1"/>
                </p:cNvSpPr>
                <p:nvPr/>
              </p:nvSpPr>
              <p:spPr>
                <a:xfrm>
                  <a:off x="2133600" y="5791200"/>
                  <a:ext cx="4800600" cy="367024"/>
                </a:xfrm>
                <a:prstGeom prst="rect">
                  <a:avLst/>
                </a:prstGeom>
                <a:blipFill>
                  <a:blip r:embed="rId8"/>
                  <a:stretch>
                    <a:fillRect b="-50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8CBF121-DAE3-434A-A22C-7A8984E247F9}"/>
                    </a:ext>
                  </a:extLst>
                </p:cNvPr>
                <p:cNvSpPr/>
                <p:nvPr/>
              </p:nvSpPr>
              <p:spPr>
                <a:xfrm>
                  <a:off x="2163096" y="6338576"/>
                  <a:ext cx="4800600" cy="367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a:latin typeface="Cambria Math" panose="02040503050406030204" pitchFamily="18" charset="0"/>
                              </a:rPr>
                              <m:t>𝐹</m:t>
                            </m:r>
                          </m:e>
                          <m:sub>
                            <m:r>
                              <a:rPr lang="en-IN" sz="1600" i="1">
                                <a:latin typeface="Cambria Math" panose="02040503050406030204" pitchFamily="18" charset="0"/>
                              </a:rPr>
                              <m:t>𝑔𝑡</m:t>
                            </m:r>
                          </m:sub>
                        </m:sSub>
                        <m:r>
                          <a:rPr lang="en-IN" sz="1600">
                            <a:latin typeface="Cambria Math" panose="02040503050406030204" pitchFamily="18" charset="0"/>
                          </a:rPr>
                          <m:t>=9.50 </m:t>
                        </m:r>
                        <m:r>
                          <a:rPr lang="en-IN" sz="1600" i="1">
                            <a:latin typeface="Cambria Math" panose="02040503050406030204" pitchFamily="18" charset="0"/>
                          </a:rPr>
                          <m:t>𝑥</m:t>
                        </m:r>
                        <m:r>
                          <a:rPr lang="en-IN" sz="1600">
                            <a:latin typeface="Cambria Math" panose="02040503050406030204" pitchFamily="18" charset="0"/>
                          </a:rPr>
                          <m:t> </m:t>
                        </m:r>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IN" sz="1600" i="1">
                                    <a:latin typeface="Cambria Math" panose="02040503050406030204" pitchFamily="18" charset="0"/>
                                  </a:rPr>
                                  <m:t>𝑝</m:t>
                                </m:r>
                              </m:e>
                              <m:sub>
                                <m:r>
                                  <a:rPr lang="en-IN" sz="1600" i="1">
                                    <a:latin typeface="Cambria Math" panose="02040503050406030204" pitchFamily="18" charset="0"/>
                                  </a:rPr>
                                  <m:t>𝑤𝑎𝑙𝑙</m:t>
                                </m:r>
                              </m:sub>
                            </m:sSub>
                            <m:r>
                              <a:rPr lang="en-IN" sz="1600">
                                <a:latin typeface="Cambria Math" panose="02040503050406030204" pitchFamily="18" charset="0"/>
                              </a:rPr>
                              <m:t> </m:t>
                            </m:r>
                          </m:e>
                          <m:sup>
                            <m:r>
                              <a:rPr lang="en-IN" sz="1600">
                                <a:latin typeface="Cambria Math" panose="02040503050406030204" pitchFamily="18" charset="0"/>
                              </a:rPr>
                              <m:t>−0.35</m:t>
                            </m:r>
                          </m:sup>
                        </m:sSup>
                        <m:r>
                          <a:rPr lang="en-IN" sz="1600">
                            <a:latin typeface="Cambria Math" panose="02040503050406030204" pitchFamily="18" charset="0"/>
                          </a:rPr>
                          <m:t>                                                 (32</m:t>
                        </m:r>
                        <m:r>
                          <a:rPr lang="en-IN" sz="1600" b="0" i="0" smtClean="0">
                            <a:latin typeface="Cambria Math" panose="02040503050406030204" pitchFamily="18" charset="0"/>
                          </a:rPr>
                          <m:t>)</m:t>
                        </m:r>
                      </m:oMath>
                    </m:oMathPara>
                  </a14:m>
                  <a:endParaRPr lang="en-IN" sz="1600" dirty="0"/>
                </a:p>
              </p:txBody>
            </p:sp>
          </mc:Choice>
          <mc:Fallback>
            <p:sp>
              <p:nvSpPr>
                <p:cNvPr id="7" name="Rectangle 6">
                  <a:extLst>
                    <a:ext uri="{FF2B5EF4-FFF2-40B4-BE49-F238E27FC236}">
                      <a16:creationId xmlns:a16="http://schemas.microsoft.com/office/drawing/2014/main" id="{F8CBF121-DAE3-434A-A22C-7A8984E247F9}"/>
                    </a:ext>
                  </a:extLst>
                </p:cNvPr>
                <p:cNvSpPr>
                  <a:spLocks noRot="1" noChangeAspect="1" noMove="1" noResize="1" noEditPoints="1" noAdjustHandles="1" noChangeArrowheads="1" noChangeShapeType="1" noTextEdit="1"/>
                </p:cNvSpPr>
                <p:nvPr/>
              </p:nvSpPr>
              <p:spPr>
                <a:xfrm>
                  <a:off x="2163096" y="6338576"/>
                  <a:ext cx="4800600" cy="367024"/>
                </a:xfrm>
                <a:prstGeom prst="rect">
                  <a:avLst/>
                </a:prstGeom>
                <a:blipFill>
                  <a:blip r:embed="rId9"/>
                  <a:stretch>
                    <a:fillRect b="-5000"/>
                  </a:stretch>
                </a:blipFill>
              </p:spPr>
              <p:txBody>
                <a:bodyPr/>
                <a:lstStyle/>
                <a:p>
                  <a:r>
                    <a:rPr lang="en-IN">
                      <a:noFill/>
                    </a:rPr>
                    <a:t> </a:t>
                  </a:r>
                </a:p>
              </p:txBody>
            </p:sp>
          </mc:Fallback>
        </mc:AlternateContent>
      </p:grpSp>
    </p:spTree>
    <p:extLst>
      <p:ext uri="{BB962C8B-B14F-4D97-AF65-F5344CB8AC3E}">
        <p14:creationId xmlns:p14="http://schemas.microsoft.com/office/powerpoint/2010/main" val="26450433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64908"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32A33A74-EDA7-4A1D-B47A-091F9C3245CF}"/>
              </a:ext>
            </a:extLst>
          </p:cNvPr>
          <p:cNvGraphicFramePr>
            <a:graphicFrameLocks noGrp="1"/>
          </p:cNvGraphicFramePr>
          <p:nvPr>
            <p:extLst>
              <p:ext uri="{D42A27DB-BD31-4B8C-83A1-F6EECF244321}">
                <p14:modId xmlns:p14="http://schemas.microsoft.com/office/powerpoint/2010/main" val="1617700898"/>
              </p:ext>
            </p:extLst>
          </p:nvPr>
        </p:nvGraphicFramePr>
        <p:xfrm>
          <a:off x="73744" y="304800"/>
          <a:ext cx="8991602" cy="6376253"/>
        </p:xfrm>
        <a:graphic>
          <a:graphicData uri="http://schemas.openxmlformats.org/drawingml/2006/table">
            <a:tbl>
              <a:tblPr firstRow="1" firstCol="1" bandRow="1" bandCol="1"/>
              <a:tblGrid>
                <a:gridCol w="729049">
                  <a:extLst>
                    <a:ext uri="{9D8B030D-6E8A-4147-A177-3AD203B41FA5}">
                      <a16:colId xmlns:a16="http://schemas.microsoft.com/office/drawing/2014/main" val="1733207721"/>
                    </a:ext>
                  </a:extLst>
                </a:gridCol>
                <a:gridCol w="939788">
                  <a:extLst>
                    <a:ext uri="{9D8B030D-6E8A-4147-A177-3AD203B41FA5}">
                      <a16:colId xmlns:a16="http://schemas.microsoft.com/office/drawing/2014/main" val="1633197396"/>
                    </a:ext>
                  </a:extLst>
                </a:gridCol>
                <a:gridCol w="939788">
                  <a:extLst>
                    <a:ext uri="{9D8B030D-6E8A-4147-A177-3AD203B41FA5}">
                      <a16:colId xmlns:a16="http://schemas.microsoft.com/office/drawing/2014/main" val="173031943"/>
                    </a:ext>
                  </a:extLst>
                </a:gridCol>
                <a:gridCol w="626524">
                  <a:extLst>
                    <a:ext uri="{9D8B030D-6E8A-4147-A177-3AD203B41FA5}">
                      <a16:colId xmlns:a16="http://schemas.microsoft.com/office/drawing/2014/main" val="948642401"/>
                    </a:ext>
                  </a:extLst>
                </a:gridCol>
                <a:gridCol w="717657">
                  <a:extLst>
                    <a:ext uri="{9D8B030D-6E8A-4147-A177-3AD203B41FA5}">
                      <a16:colId xmlns:a16="http://schemas.microsoft.com/office/drawing/2014/main" val="2433192699"/>
                    </a:ext>
                  </a:extLst>
                </a:gridCol>
                <a:gridCol w="848658">
                  <a:extLst>
                    <a:ext uri="{9D8B030D-6E8A-4147-A177-3AD203B41FA5}">
                      <a16:colId xmlns:a16="http://schemas.microsoft.com/office/drawing/2014/main" val="581509376"/>
                    </a:ext>
                  </a:extLst>
                </a:gridCol>
                <a:gridCol w="848658">
                  <a:extLst>
                    <a:ext uri="{9D8B030D-6E8A-4147-A177-3AD203B41FA5}">
                      <a16:colId xmlns:a16="http://schemas.microsoft.com/office/drawing/2014/main" val="1266976547"/>
                    </a:ext>
                  </a:extLst>
                </a:gridCol>
                <a:gridCol w="835370">
                  <a:extLst>
                    <a:ext uri="{9D8B030D-6E8A-4147-A177-3AD203B41FA5}">
                      <a16:colId xmlns:a16="http://schemas.microsoft.com/office/drawing/2014/main" val="4265791545"/>
                    </a:ext>
                  </a:extLst>
                </a:gridCol>
                <a:gridCol w="835370">
                  <a:extLst>
                    <a:ext uri="{9D8B030D-6E8A-4147-A177-3AD203B41FA5}">
                      <a16:colId xmlns:a16="http://schemas.microsoft.com/office/drawing/2014/main" val="1391368765"/>
                    </a:ext>
                  </a:extLst>
                </a:gridCol>
                <a:gridCol w="835370">
                  <a:extLst>
                    <a:ext uri="{9D8B030D-6E8A-4147-A177-3AD203B41FA5}">
                      <a16:colId xmlns:a16="http://schemas.microsoft.com/office/drawing/2014/main" val="1469690139"/>
                    </a:ext>
                  </a:extLst>
                </a:gridCol>
                <a:gridCol w="835370">
                  <a:extLst>
                    <a:ext uri="{9D8B030D-6E8A-4147-A177-3AD203B41FA5}">
                      <a16:colId xmlns:a16="http://schemas.microsoft.com/office/drawing/2014/main" val="3768044884"/>
                    </a:ext>
                  </a:extLst>
                </a:gridCol>
              </a:tblGrid>
              <a:tr h="377651">
                <a:tc gridSpan="11">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altLang="en-US"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 of Support System for the Roof and Walls</a:t>
                      </a:r>
                      <a:endParaRPr lang="en-I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pPr algn="ctr">
                        <a:lnSpc>
                          <a:spcPct val="115000"/>
                        </a:lnSpc>
                        <a:spcBef>
                          <a:spcPts val="200"/>
                        </a:spcBef>
                        <a:spcAft>
                          <a:spcPts val="200"/>
                        </a:spcAft>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449419516"/>
                  </a:ext>
                </a:extLst>
              </a:tr>
              <a:tr h="377651">
                <a:tc rowSpan="2">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Sr. No./ Chainage (m)</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Ultimate roof support pressure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(t/m</a:t>
                      </a:r>
                      <a:r>
                        <a:rPr lang="en-IN" sz="1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Ultimate wall support pressure</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(t/m</a:t>
                      </a:r>
                      <a:r>
                        <a:rPr lang="en-IN" sz="1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200"/>
                        </a:spcBef>
                        <a:spcAft>
                          <a:spcPts val="20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Capacity of SFRS </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200"/>
                        </a:spcBef>
                        <a:spcAft>
                          <a:spcPts val="20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(t/m</a:t>
                      </a:r>
                      <a:r>
                        <a:rPr lang="en-IN" sz="14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15000"/>
                        </a:lnSpc>
                        <a:spcBef>
                          <a:spcPts val="200"/>
                        </a:spcBef>
                        <a:spcAft>
                          <a:spcPts val="200"/>
                        </a:spcAft>
                      </a:pP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Capacity of rock bolt (t/m</a:t>
                      </a:r>
                      <a:r>
                        <a:rPr lang="en-IN" sz="14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15000"/>
                        </a:lnSpc>
                        <a:spcBef>
                          <a:spcPts val="200"/>
                        </a:spcBef>
                        <a:spcAft>
                          <a:spcPts val="2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Capacity of grouting</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15000"/>
                        </a:lnSpc>
                        <a:spcBef>
                          <a:spcPts val="200"/>
                        </a:spcBef>
                        <a:spcAft>
                          <a:spcPts val="2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Total support capacity of support system </a:t>
                      </a: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(t/m</a:t>
                      </a:r>
                      <a:r>
                        <a:rPr lang="en-IN" sz="1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36157997"/>
                  </a:ext>
                </a:extLst>
              </a:tr>
              <a:tr h="2292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roof</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walls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roof</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Walls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roof</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Walls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roof</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For walls</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419314"/>
                  </a:ext>
                </a:extLst>
              </a:tr>
              <a:tr h="186622">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9.22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5.39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3.632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0.822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6.057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1.125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23.299</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8.217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645848"/>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7.89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3.689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0.834</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5.736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1.065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23.035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8.169</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51823"/>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8.68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5.08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1.634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0.370</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2.653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0.493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17.897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7.133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2162"/>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10.04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7.40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1.611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2.792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0.562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18.013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7.188</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852875"/>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8.05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3.681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5.776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1.073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23.067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8.176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215920"/>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4.78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3.677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5.807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1.078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23.094</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8.18</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12277"/>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7.97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4.66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3.686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5.756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1.069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23.052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8.173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734165"/>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8.77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5.13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1.633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0.369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2.662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0.495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17.905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7.134</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6243"/>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9.03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5.28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3.640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0.823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6.013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1.117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23.263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8.21</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229099"/>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8.65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5.06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1.635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0.370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2.650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0.492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17.895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7.132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675344"/>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10.14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7.48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1.609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2.801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0.564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18.020</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7.19</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058152"/>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11.78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8.69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1.585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2.952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0.595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18.147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7.215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169460"/>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10.30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7.59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1.607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2.817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0.567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18.034</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7.192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653074"/>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11.92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8.79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1.583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2.964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0.597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18.157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7.217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027540"/>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10.54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7.77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1.603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2.839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0.572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18.052</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7.196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069176"/>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8.62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5.04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3.657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5.916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1.099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23.183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8.196</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279498"/>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8.37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4.89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3.668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5.855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1.087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23.133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8.187</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52054"/>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4.84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3.672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0.830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5.831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1.084</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23.113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8.184</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715025"/>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9.12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5.33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3.636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0.822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6.035</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1.121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23.281</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8.213</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10670"/>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12.06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8.89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1.582</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0.350</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2.976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0.599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18.168</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7.219</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636562"/>
                  </a:ext>
                </a:extLst>
              </a:tr>
              <a:tr h="186622">
                <a:tc>
                  <a:txBody>
                    <a:bodyPr/>
                    <a:lstStyle/>
                    <a:p>
                      <a:pPr algn="ctr">
                        <a:lnSpc>
                          <a:spcPct val="115000"/>
                        </a:lnSpc>
                        <a:spcBef>
                          <a:spcPts val="200"/>
                        </a:spcBef>
                        <a:spcAft>
                          <a:spcPts val="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12.43</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9.16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13.61</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6.27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1.577</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0.349</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3.008</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0.606</a:t>
                      </a:r>
                    </a:p>
                  </a:txBody>
                  <a:tcPr marL="47124" marR="47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18.195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7.225</a:t>
                      </a: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121289"/>
                  </a:ext>
                </a:extLst>
              </a:tr>
            </a:tbl>
          </a:graphicData>
        </a:graphic>
      </p:graphicFrame>
    </p:spTree>
    <p:extLst>
      <p:ext uri="{BB962C8B-B14F-4D97-AF65-F5344CB8AC3E}">
        <p14:creationId xmlns:p14="http://schemas.microsoft.com/office/powerpoint/2010/main" val="8638994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23955"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12" name="Group 6">
            <a:extLst>
              <a:ext uri="{FF2B5EF4-FFF2-40B4-BE49-F238E27FC236}">
                <a16:creationId xmlns:a16="http://schemas.microsoft.com/office/drawing/2014/main" id="{9ABBA1EE-A005-4A8A-A5D6-241D55580B21}"/>
              </a:ext>
            </a:extLst>
          </p:cNvPr>
          <p:cNvGraphicFramePr>
            <a:graphicFrameLocks noGrp="1"/>
          </p:cNvGraphicFramePr>
          <p:nvPr>
            <p:extLst>
              <p:ext uri="{D42A27DB-BD31-4B8C-83A1-F6EECF244321}">
                <p14:modId xmlns:p14="http://schemas.microsoft.com/office/powerpoint/2010/main" val="4102318004"/>
              </p:ext>
            </p:extLst>
          </p:nvPr>
        </p:nvGraphicFramePr>
        <p:xfrm>
          <a:off x="24479" y="76200"/>
          <a:ext cx="9090025" cy="3312001"/>
        </p:xfrm>
        <a:graphic>
          <a:graphicData uri="http://schemas.openxmlformats.org/drawingml/2006/table">
            <a:tbl>
              <a:tblPr/>
              <a:tblGrid>
                <a:gridCol w="508921">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gridCol w="2637504">
                  <a:extLst>
                    <a:ext uri="{9D8B030D-6E8A-4147-A177-3AD203B41FA5}">
                      <a16:colId xmlns:a16="http://schemas.microsoft.com/office/drawing/2014/main" val="20005"/>
                    </a:ext>
                  </a:extLst>
                </a:gridCol>
              </a:tblGrid>
              <a:tr h="353774">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PARTICULARS OF LIFT-II</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6606">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 No.</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Description</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Lift-II</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 No.</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Description</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Lift-II</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606">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Gravity Canal – length &amp; bed width</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4 km &amp; 19.15 m </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Pump House - dimensions</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94 m long x 20 m width x 78 m height</a:t>
                      </a:r>
                      <a:endParaRPr lang="en-IN" sz="1400" dirty="0">
                        <a:solidFill>
                          <a:schemeClr val="tx1"/>
                        </a:solidFill>
                        <a:latin typeface="Times New Roman" panose="02020603050405020304" pitchFamily="18" charset="0"/>
                        <a:cs typeface="Times New Roman" panose="02020603050405020304" pitchFamily="18"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1665">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Tunnel - length, diameter &amp; shape</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4.553 kms, 6.85 m, D-shape</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Main Delivery Tunnels – no., length, &amp; shape</a:t>
                      </a:r>
                      <a:endParaRPr lang="en-IN" sz="1400" dirty="0">
                        <a:solidFill>
                          <a:schemeClr val="tx1"/>
                        </a:solidFill>
                        <a:latin typeface="Times New Roman" panose="02020603050405020304" pitchFamily="18" charset="0"/>
                        <a:cs typeface="Times New Roman" panose="02020603050405020304" pitchFamily="18"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US"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no., 3.0 m dia., 15 m length horizontal and 305 m length inclined (45°), circular,</a:t>
                      </a:r>
                      <a:endParaRPr lang="en-IN" sz="1400" dirty="0">
                        <a:solidFill>
                          <a:schemeClr val="tx1"/>
                        </a:solidFill>
                        <a:latin typeface="Times New Roman" panose="02020603050405020304" pitchFamily="18" charset="0"/>
                        <a:cs typeface="Times New Roman" panose="02020603050405020304" pitchFamily="18"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744">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Surge Poll - dimensions </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94 m long x 40 m width x 75 m height</a:t>
                      </a:r>
                      <a:endParaRPr lang="en-IN" sz="1400" dirty="0">
                        <a:solidFill>
                          <a:schemeClr val="tx1"/>
                        </a:solidFill>
                        <a:latin typeface="Times New Roman" panose="02020603050405020304" pitchFamily="18" charset="0"/>
                        <a:cs typeface="Times New Roman" panose="02020603050405020304" pitchFamily="18"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Lift Height</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77.55 m</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606">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Draft Tube Tunnels – no., length &amp; shape</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Bef>
                          <a:spcPts val="0"/>
                        </a:spcBef>
                        <a:spcAft>
                          <a:spcPts val="0"/>
                        </a:spcAft>
                      </a:pPr>
                      <a:r>
                        <a:rPr lang="en-IN" sz="1400" dirty="0">
                          <a:solidFill>
                            <a:schemeClr val="tx1"/>
                          </a:solidFill>
                          <a:latin typeface="Times New Roman" panose="02020603050405020304" pitchFamily="18" charset="0"/>
                          <a:cs typeface="Times New Roman" panose="02020603050405020304" pitchFamily="18" charset="0"/>
                        </a:rPr>
                        <a:t>5 number, 50 m long, rectangular</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charset="0"/>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Pumps – no., capacity &amp; pump discharge</a:t>
                      </a: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Nos., 30 MW each </a:t>
                      </a:r>
                    </a:p>
                    <a:p>
                      <a:pPr marL="0" marR="0" lvl="0" indent="0" algn="just" defTabSz="914400" rtl="0" eaLnBrk="0" fontAlgn="base" latinLnBrk="0" hangingPunct="0">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(40,000 HP each) &amp;113.2 </a:t>
                      </a:r>
                      <a:r>
                        <a:rPr kumimoji="0" 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Cumec</a:t>
                      </a: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5" name="Group 14">
            <a:extLst>
              <a:ext uri="{FF2B5EF4-FFF2-40B4-BE49-F238E27FC236}">
                <a16:creationId xmlns:a16="http://schemas.microsoft.com/office/drawing/2014/main" id="{E042D59C-1907-4B37-8259-969500C5B84D}"/>
              </a:ext>
            </a:extLst>
          </p:cNvPr>
          <p:cNvGrpSpPr/>
          <p:nvPr/>
        </p:nvGrpSpPr>
        <p:grpSpPr>
          <a:xfrm>
            <a:off x="46704" y="3448664"/>
            <a:ext cx="9050591" cy="3384757"/>
            <a:chOff x="46704" y="3448664"/>
            <a:chExt cx="9050591" cy="3384757"/>
          </a:xfrm>
        </p:grpSpPr>
        <p:pic>
          <p:nvPicPr>
            <p:cNvPr id="4" name="Picture 3">
              <a:extLst>
                <a:ext uri="{FF2B5EF4-FFF2-40B4-BE49-F238E27FC236}">
                  <a16:creationId xmlns:a16="http://schemas.microsoft.com/office/drawing/2014/main" id="{5F50A75D-2741-4A19-9F0E-7ADBEE10E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04" y="3448664"/>
              <a:ext cx="4513009" cy="3384757"/>
            </a:xfrm>
            <a:prstGeom prst="rect">
              <a:avLst/>
            </a:prstGeom>
          </p:spPr>
        </p:pic>
        <p:pic>
          <p:nvPicPr>
            <p:cNvPr id="14" name="Picture 13">
              <a:extLst>
                <a:ext uri="{FF2B5EF4-FFF2-40B4-BE49-F238E27FC236}">
                  <a16:creationId xmlns:a16="http://schemas.microsoft.com/office/drawing/2014/main" id="{4A521BF3-ABDC-4D4D-985E-5E999608BA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0840" y="3453580"/>
              <a:ext cx="4506455" cy="3379841"/>
            </a:xfrm>
            <a:prstGeom prst="rect">
              <a:avLst/>
            </a:prstGeom>
          </p:spPr>
        </p:pic>
      </p:grpSp>
    </p:spTree>
    <p:extLst>
      <p:ext uri="{BB962C8B-B14F-4D97-AF65-F5344CB8AC3E}">
        <p14:creationId xmlns:p14="http://schemas.microsoft.com/office/powerpoint/2010/main" val="34130243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E11E83-BFCC-4694-94FB-9947CA63439D}"/>
              </a:ext>
            </a:extLst>
          </p:cNvPr>
          <p:cNvGrpSpPr/>
          <p:nvPr/>
        </p:nvGrpSpPr>
        <p:grpSpPr>
          <a:xfrm>
            <a:off x="0" y="0"/>
            <a:ext cx="9144000" cy="5849765"/>
            <a:chOff x="0" y="0"/>
            <a:chExt cx="9144000" cy="5849765"/>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62858"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sp>
          <p:nvSpPr>
            <p:cNvPr id="2" name="Rectangle 1">
              <a:extLst>
                <a:ext uri="{FF2B5EF4-FFF2-40B4-BE49-F238E27FC236}">
                  <a16:creationId xmlns:a16="http://schemas.microsoft.com/office/drawing/2014/main" id="{E8D20499-7868-4193-B57C-94B320E3702B}"/>
                </a:ext>
              </a:extLst>
            </p:cNvPr>
            <p:cNvSpPr/>
            <p:nvPr/>
          </p:nvSpPr>
          <p:spPr>
            <a:xfrm>
              <a:off x="76200" y="838200"/>
              <a:ext cx="8991600" cy="5011565"/>
            </a:xfrm>
            <a:prstGeom prst="rect">
              <a:avLst/>
            </a:prstGeom>
          </p:spPr>
          <p:txBody>
            <a:bodyPr wrap="square">
              <a:spAutoFit/>
            </a:bodyPr>
            <a:lstStyle/>
            <a:p>
              <a:pPr marL="342900" indent="-342900" algn="just">
                <a:lnSpc>
                  <a:spcPct val="150000"/>
                </a:lnSpc>
                <a:buClr>
                  <a:srgbClr val="FF0000"/>
                </a:buClr>
                <a:buFont typeface="Wingdings" panose="05000000000000000000" pitchFamily="2" charset="2"/>
                <a:buChar char="Ø"/>
              </a:pPr>
              <a:r>
                <a:rPr lang="en-IN" sz="2400" dirty="0">
                  <a:latin typeface="Times New Roman" panose="02020603050405020304" pitchFamily="18" charset="0"/>
                  <a:ea typeface="Calibri" panose="020F0502020204030204" pitchFamily="34" charset="0"/>
                  <a:cs typeface="Mangal" panose="02040503050203030202" pitchFamily="18" charset="0"/>
                </a:rPr>
                <a:t>Many underground caverns of lift irrigation projects are being constructed in Telangana State are largest in the world, so it is recommended that proper review of real time engineering geological investigation work should be done and accordingly support system can be modified during the review process. </a:t>
              </a:r>
            </a:p>
            <a:p>
              <a:pPr marL="342900" indent="-342900" algn="just">
                <a:lnSpc>
                  <a:spcPct val="150000"/>
                </a:lnSpc>
                <a:buClr>
                  <a:srgbClr val="FF0000"/>
                </a:buClr>
                <a:buFont typeface="Wingdings" panose="05000000000000000000" pitchFamily="2" charset="2"/>
                <a:buChar char="Ø"/>
              </a:pPr>
              <a:endParaRPr lang="en-IN" sz="2400" dirty="0">
                <a:latin typeface="Times New Roman" panose="02020603050405020304" pitchFamily="18" charset="0"/>
                <a:ea typeface="Calibri" panose="020F0502020204030204" pitchFamily="34" charset="0"/>
                <a:cs typeface="Mangal" panose="02040503050203030202" pitchFamily="18" charset="0"/>
              </a:endParaRPr>
            </a:p>
            <a:p>
              <a:pPr marL="342900" indent="-342900" algn="just">
                <a:lnSpc>
                  <a:spcPct val="150000"/>
                </a:lnSpc>
                <a:buClr>
                  <a:srgbClr val="FF0000"/>
                </a:buClr>
                <a:buFont typeface="Wingdings" panose="05000000000000000000" pitchFamily="2" charset="2"/>
                <a:buChar char="Ø"/>
              </a:pPr>
              <a:r>
                <a:rPr lang="en-IN" sz="2400" dirty="0">
                  <a:latin typeface="Times New Roman" panose="02020603050405020304" pitchFamily="18" charset="0"/>
                  <a:ea typeface="Calibri" panose="020F0502020204030204" pitchFamily="34" charset="0"/>
                  <a:cs typeface="Mangal" panose="02040503050203030202" pitchFamily="18" charset="0"/>
                </a:rPr>
                <a:t>By doing this life of the structure can be increased. </a:t>
              </a:r>
            </a:p>
            <a:p>
              <a:pPr marL="342900" indent="-342900" algn="just">
                <a:lnSpc>
                  <a:spcPct val="150000"/>
                </a:lnSpc>
                <a:buClr>
                  <a:srgbClr val="FF0000"/>
                </a:buClr>
                <a:buFont typeface="Wingdings" panose="05000000000000000000" pitchFamily="2" charset="2"/>
                <a:buChar char="Ø"/>
              </a:pPr>
              <a:endParaRPr lang="en-IN" sz="2400" dirty="0">
                <a:latin typeface="Times New Roman" panose="02020603050405020304" pitchFamily="18" charset="0"/>
                <a:ea typeface="Calibri" panose="020F0502020204030204" pitchFamily="34" charset="0"/>
                <a:cs typeface="Mangal" panose="02040503050203030202" pitchFamily="18" charset="0"/>
              </a:endParaRPr>
            </a:p>
            <a:p>
              <a:pPr marL="342900" indent="-342900" algn="just">
                <a:lnSpc>
                  <a:spcPct val="150000"/>
                </a:lnSpc>
                <a:buClr>
                  <a:srgbClr val="FF0000"/>
                </a:buClr>
                <a:buFont typeface="Wingdings" panose="05000000000000000000" pitchFamily="2" charset="2"/>
                <a:buChar char="Ø"/>
              </a:pPr>
              <a:r>
                <a:rPr lang="en-IN" sz="2400" dirty="0">
                  <a:latin typeface="Times New Roman" panose="02020603050405020304" pitchFamily="18" charset="0"/>
                  <a:ea typeface="Calibri" panose="020F0502020204030204" pitchFamily="34" charset="0"/>
                  <a:cs typeface="Mangal" panose="02040503050203030202" pitchFamily="18" charset="0"/>
                </a:rPr>
                <a:t>Tunnel Quality Index can be used for the support design of caverns.</a:t>
              </a:r>
              <a:endParaRPr lang="en-IN" sz="2400" dirty="0"/>
            </a:p>
          </p:txBody>
        </p:sp>
        <p:sp>
          <p:nvSpPr>
            <p:cNvPr id="6" name="Rectangle 5">
              <a:extLst>
                <a:ext uri="{FF2B5EF4-FFF2-40B4-BE49-F238E27FC236}">
                  <a16:creationId xmlns:a16="http://schemas.microsoft.com/office/drawing/2014/main" id="{D04CC295-C97C-4AAE-8A23-CE8A04A628F9}"/>
                </a:ext>
              </a:extLst>
            </p:cNvPr>
            <p:cNvSpPr>
              <a:spLocks noChangeArrowheads="1"/>
            </p:cNvSpPr>
            <p:nvPr/>
          </p:nvSpPr>
          <p:spPr bwMode="auto">
            <a:xfrm>
              <a:off x="46704" y="280671"/>
              <a:ext cx="9067800" cy="523220"/>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sz="2800" b="1" dirty="0">
                  <a:solidFill>
                    <a:schemeClr val="bg1"/>
                  </a:solidFill>
                  <a:latin typeface="Times New Roman" panose="02020603050405020304" pitchFamily="18" charset="0"/>
                  <a:ea typeface="Times New Roman" panose="02020603050405020304" pitchFamily="18" charset="0"/>
                </a:rPr>
                <a:t>Conclusions</a:t>
              </a:r>
              <a:endParaRPr lang="en-US" sz="28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338438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01864-FD3F-4731-97E3-763346B2F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996" name="Text Box 4"/>
          <p:cNvSpPr txBox="1">
            <a:spLocks noChangeArrowheads="1"/>
          </p:cNvSpPr>
          <p:nvPr/>
        </p:nvSpPr>
        <p:spPr bwMode="auto">
          <a:xfrm>
            <a:off x="762000" y="4419600"/>
            <a:ext cx="42402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4800" b="1" dirty="0">
                <a:solidFill>
                  <a:srgbClr val="FFFF2B"/>
                </a:solidFill>
                <a:latin typeface="Verdana" panose="020B0604030504040204" pitchFamily="34" charset="0"/>
                <a:cs typeface="Tunga" panose="020B0502040204020203" pitchFamily="34" charset="0"/>
              </a:rPr>
              <a:t>THANK YOU</a:t>
            </a:r>
          </a:p>
        </p:txBody>
      </p:sp>
      <p:sp>
        <p:nvSpPr>
          <p:cNvPr id="84997" name="Text Box 5"/>
          <p:cNvSpPr txBox="1">
            <a:spLocks noChangeArrowheads="1"/>
          </p:cNvSpPr>
          <p:nvPr/>
        </p:nvSpPr>
        <p:spPr bwMode="auto">
          <a:xfrm>
            <a:off x="7146925" y="6338888"/>
            <a:ext cx="1844675" cy="366713"/>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a:t>NIRM</a:t>
            </a:r>
          </a:p>
        </p:txBody>
      </p:sp>
    </p:spTree>
    <p:extLst>
      <p:ext uri="{BB962C8B-B14F-4D97-AF65-F5344CB8AC3E}">
        <p14:creationId xmlns:p14="http://schemas.microsoft.com/office/powerpoint/2010/main" val="294753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CD25CA-BA0B-4B94-9510-D828748742BA}"/>
              </a:ext>
            </a:extLst>
          </p:cNvPr>
          <p:cNvGrpSpPr/>
          <p:nvPr/>
        </p:nvGrpSpPr>
        <p:grpSpPr>
          <a:xfrm>
            <a:off x="0" y="9830"/>
            <a:ext cx="9144000" cy="6848170"/>
            <a:chOff x="0" y="0"/>
            <a:chExt cx="9144000" cy="684817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28050"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5" name="Picture 3" descr="LAYLOUT">
              <a:extLst>
                <a:ext uri="{FF2B5EF4-FFF2-40B4-BE49-F238E27FC236}">
                  <a16:creationId xmlns:a16="http://schemas.microsoft.com/office/drawing/2014/main" id="{1060B30D-BF47-438F-BB99-C51DB4C71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58" y="235976"/>
              <a:ext cx="8308898" cy="661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4B84B43-18D4-4CD3-B25C-88B9E890F5B2}"/>
                </a:ext>
              </a:extLst>
            </p:cNvPr>
            <p:cNvSpPr>
              <a:spLocks noChangeArrowheads="1"/>
            </p:cNvSpPr>
            <p:nvPr/>
          </p:nvSpPr>
          <p:spPr bwMode="auto">
            <a:xfrm rot="16200000">
              <a:off x="-2865870" y="3311240"/>
              <a:ext cx="6612194"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IN" sz="2400" b="1" dirty="0">
                  <a:solidFill>
                    <a:schemeClr val="bg1"/>
                  </a:solidFill>
                  <a:latin typeface="Times New Roman" panose="02020603050405020304" pitchFamily="18" charset="0"/>
                  <a:cs typeface="Times New Roman" panose="02020603050405020304" pitchFamily="18" charset="0"/>
                </a:rPr>
                <a:t>KLIS-II – Plan &amp; Elevation Schematic Drawing </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893381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1009A9-5A16-4171-9242-00499AB96FC0}"/>
              </a:ext>
            </a:extLst>
          </p:cNvPr>
          <p:cNvGrpSpPr/>
          <p:nvPr/>
        </p:nvGrpSpPr>
        <p:grpSpPr>
          <a:xfrm>
            <a:off x="0" y="0"/>
            <a:ext cx="9144000" cy="6847614"/>
            <a:chOff x="0" y="0"/>
            <a:chExt cx="9144000" cy="6847614"/>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0098"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5" name="Picture 5" descr="C:\Users\DEE\Desktop\PPT FOR MH DELEGATION\LINE DIAGRAM OF PCLIS-DISTRICTWISE-page-001.jpg">
              <a:extLst>
                <a:ext uri="{FF2B5EF4-FFF2-40B4-BE49-F238E27FC236}">
                  <a16:creationId xmlns:a16="http://schemas.microsoft.com/office/drawing/2014/main" id="{541609D4-51A2-4C19-A846-D2F69C3E2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40" t="7777" r="2740" b="2049"/>
            <a:stretch>
              <a:fillRect/>
            </a:stretch>
          </p:blipFill>
          <p:spPr bwMode="auto">
            <a:xfrm rot="16200000">
              <a:off x="2254552" y="-473019"/>
              <a:ext cx="4636642" cy="908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CFB77FE0-F3E9-49FF-BFE7-19B7DE0492E5}"/>
                </a:ext>
              </a:extLst>
            </p:cNvPr>
            <p:cNvSpPr txBox="1">
              <a:spLocks noChangeArrowheads="1"/>
            </p:cNvSpPr>
            <p:nvPr/>
          </p:nvSpPr>
          <p:spPr bwMode="auto">
            <a:xfrm>
              <a:off x="238432" y="6447504"/>
              <a:ext cx="8659614" cy="40011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An Overview of </a:t>
              </a:r>
              <a:r>
                <a:rPr lang="en-IN" sz="2000"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Kaleshwaram</a:t>
              </a:r>
              <a:r>
                <a:rPr lang="en-IN" sz="2000" dirty="0">
                  <a:solidFill>
                    <a:schemeClr val="bg1"/>
                  </a:solidFill>
                  <a:latin typeface="Times New Roman" panose="02020603050405020304" pitchFamily="18" charset="0"/>
                  <a:ea typeface="Calibri" panose="020F0502020204030204" pitchFamily="34" charset="0"/>
                  <a:cs typeface="Mangal" panose="02040503050203030202" pitchFamily="18" charset="0"/>
                </a:rPr>
                <a:t>-DBRAPCSS Link-II Lift Irrigation Scheme</a:t>
              </a:r>
              <a:endParaRPr kumimoji="0" lang="en-US" altLang="en-US" sz="200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id="{8BC12DAB-CEC2-4FD9-BB5B-D2C91C537872}"/>
                </a:ext>
              </a:extLst>
            </p:cNvPr>
            <p:cNvSpPr>
              <a:spLocks noChangeArrowheads="1"/>
            </p:cNvSpPr>
            <p:nvPr/>
          </p:nvSpPr>
          <p:spPr bwMode="auto">
            <a:xfrm>
              <a:off x="66368" y="265440"/>
              <a:ext cx="9040614" cy="1477328"/>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None/>
              </a:pPr>
              <a:r>
                <a:rPr lang="en-US" altLang="en-US" sz="1800" dirty="0">
                  <a:solidFill>
                    <a:schemeClr val="bg1"/>
                  </a:solidFill>
                  <a:latin typeface="Times New Roman" panose="02020603050405020304" pitchFamily="18" charset="0"/>
                  <a:cs typeface="Times New Roman" panose="02020603050405020304" pitchFamily="18" charset="0"/>
                </a:rPr>
                <a:t>KLIS is being constructed having the </a:t>
              </a:r>
              <a:r>
                <a:rPr lang="en-US" altLang="en-US" sz="1800" dirty="0">
                  <a:solidFill>
                    <a:srgbClr val="FF0000"/>
                  </a:solidFill>
                  <a:latin typeface="Times New Roman" panose="02020603050405020304" pitchFamily="18" charset="0"/>
                  <a:cs typeface="Times New Roman" panose="02020603050405020304" pitchFamily="18" charset="0"/>
                </a:rPr>
                <a:t>19 lifts</a:t>
              </a:r>
              <a:r>
                <a:rPr lang="en-US" altLang="en-US" sz="1800" dirty="0">
                  <a:solidFill>
                    <a:schemeClr val="bg1"/>
                  </a:solidFill>
                  <a:latin typeface="Times New Roman" panose="02020603050405020304" pitchFamily="18" charset="0"/>
                  <a:cs typeface="Times New Roman" panose="02020603050405020304" pitchFamily="18" charset="0"/>
                </a:rPr>
                <a:t> to cater to the needs of irrigation in the drought prone upland areas by drawing and lifting </a:t>
              </a:r>
              <a:r>
                <a:rPr lang="en-US" altLang="en-US" sz="1800" dirty="0">
                  <a:solidFill>
                    <a:srgbClr val="FF0000"/>
                  </a:solidFill>
                  <a:latin typeface="Times New Roman" panose="02020603050405020304" pitchFamily="18" charset="0"/>
                  <a:cs typeface="Times New Roman" panose="02020603050405020304" pitchFamily="18" charset="0"/>
                </a:rPr>
                <a:t>160 thousand million cubic feet (TMC ft)</a:t>
              </a:r>
              <a:r>
                <a:rPr lang="en-US" altLang="en-US" sz="1800" dirty="0">
                  <a:solidFill>
                    <a:schemeClr val="bg1"/>
                  </a:solidFill>
                  <a:latin typeface="Times New Roman" panose="02020603050405020304" pitchFamily="18" charset="0"/>
                  <a:cs typeface="Times New Roman" panose="02020603050405020304" pitchFamily="18" charset="0"/>
                </a:rPr>
                <a:t> of water from River </a:t>
              </a:r>
              <a:r>
                <a:rPr lang="en-US" altLang="en-US" sz="1800" dirty="0" err="1">
                  <a:solidFill>
                    <a:schemeClr val="bg1"/>
                  </a:solidFill>
                  <a:latin typeface="Times New Roman" panose="02020603050405020304" pitchFamily="18" charset="0"/>
                  <a:cs typeface="Times New Roman" panose="02020603050405020304" pitchFamily="18" charset="0"/>
                </a:rPr>
                <a:t>Pranahitha</a:t>
              </a:r>
              <a:r>
                <a:rPr lang="en-US" altLang="en-US" sz="1800" dirty="0">
                  <a:solidFill>
                    <a:schemeClr val="bg1"/>
                  </a:solidFill>
                  <a:latin typeface="Times New Roman" panose="02020603050405020304" pitchFamily="18" charset="0"/>
                  <a:cs typeface="Times New Roman" panose="02020603050405020304" pitchFamily="18" charset="0"/>
                </a:rPr>
                <a:t> through tunnels and gravity canals, and also to provide drinking water to villages and towns </a:t>
              </a:r>
              <a:r>
                <a:rPr lang="en-US" altLang="en-US" sz="1800" dirty="0" err="1">
                  <a:solidFill>
                    <a:schemeClr val="bg1"/>
                  </a:solidFill>
                  <a:latin typeface="Times New Roman" panose="02020603050405020304" pitchFamily="18" charset="0"/>
                  <a:cs typeface="Times New Roman" panose="02020603050405020304" pitchFamily="18" charset="0"/>
                </a:rPr>
                <a:t>enroute</a:t>
              </a:r>
              <a:r>
                <a:rPr lang="en-US" altLang="en-US" sz="1800" dirty="0">
                  <a:solidFill>
                    <a:schemeClr val="bg1"/>
                  </a:solidFill>
                  <a:latin typeface="Times New Roman" panose="02020603050405020304" pitchFamily="18" charset="0"/>
                  <a:cs typeface="Times New Roman" panose="02020603050405020304" pitchFamily="18" charset="0"/>
                </a:rPr>
                <a:t>. The project envisages irrigation of about </a:t>
              </a:r>
              <a:r>
                <a:rPr lang="en-US" altLang="en-US" sz="1800" dirty="0">
                  <a:solidFill>
                    <a:srgbClr val="FF0000"/>
                  </a:solidFill>
                  <a:latin typeface="Times New Roman" panose="02020603050405020304" pitchFamily="18" charset="0"/>
                  <a:cs typeface="Times New Roman" panose="02020603050405020304" pitchFamily="18" charset="0"/>
                </a:rPr>
                <a:t>16,40,000 acres</a:t>
              </a:r>
              <a:r>
                <a:rPr lang="en-US" altLang="en-US" sz="1800" dirty="0">
                  <a:solidFill>
                    <a:schemeClr val="bg1"/>
                  </a:solidFill>
                  <a:latin typeface="Times New Roman" panose="02020603050405020304" pitchFamily="18" charset="0"/>
                  <a:cs typeface="Times New Roman" panose="02020603050405020304" pitchFamily="18" charset="0"/>
                </a:rPr>
                <a:t> of uplands and the total lift height will be </a:t>
              </a:r>
              <a:r>
                <a:rPr lang="en-US" altLang="en-US" sz="1800" dirty="0">
                  <a:solidFill>
                    <a:srgbClr val="FF0000"/>
                  </a:solidFill>
                  <a:latin typeface="Times New Roman" panose="02020603050405020304" pitchFamily="18" charset="0"/>
                  <a:cs typeface="Times New Roman" panose="02020603050405020304" pitchFamily="18" charset="0"/>
                </a:rPr>
                <a:t>488 meters</a:t>
              </a:r>
              <a:r>
                <a:rPr lang="en-US" altLang="en-US" sz="1800" dirty="0">
                  <a:solidFill>
                    <a:schemeClr val="bg1"/>
                  </a:solidFill>
                  <a:latin typeface="Times New Roman" panose="02020603050405020304" pitchFamily="18" charset="0"/>
                  <a:cs typeface="Times New Roman" panose="02020603050405020304" pitchFamily="18" charset="0"/>
                </a:rPr>
                <a:t>.</a:t>
              </a:r>
              <a:r>
                <a:rPr lang="en-IN" sz="1800" dirty="0">
                  <a:solidFill>
                    <a:schemeClr val="bg1"/>
                  </a:solidFill>
                  <a:latin typeface="Times New Roman" panose="02020603050405020304" pitchFamily="18" charset="0"/>
                  <a:ea typeface="Calibri" panose="020F0502020204030204" pitchFamily="34" charset="0"/>
                  <a:cs typeface="Mangal" panose="02040503050203030202" pitchFamily="18" charset="0"/>
                </a:rPr>
                <a:t> All the works are divided into 28 Packages.</a:t>
              </a:r>
              <a:r>
                <a:rPr lang="en-US" altLang="en-US" sz="1800" dirty="0">
                  <a:solidFill>
                    <a:schemeClr val="bg1"/>
                  </a:solidFill>
                  <a:latin typeface="Times New Roman" panose="02020603050405020304" pitchFamily="18" charset="0"/>
                  <a:cs typeface="Times New Roman" panose="02020603050405020304" pitchFamily="18" charset="0"/>
                </a:rPr>
                <a:t> </a:t>
              </a:r>
              <a:r>
                <a:rPr lang="en-US" sz="1800" b="1" dirty="0">
                  <a:solidFill>
                    <a:schemeClr val="bg1"/>
                  </a:solidFill>
                </a:rPr>
                <a:t> </a:t>
              </a:r>
              <a:endParaRPr lang="en-US" sz="1800" dirty="0">
                <a:solidFill>
                  <a:schemeClr val="bg1"/>
                </a:solidFill>
              </a:endParaRPr>
            </a:p>
          </p:txBody>
        </p:sp>
      </p:grpSp>
    </p:spTree>
    <p:extLst>
      <p:ext uri="{BB962C8B-B14F-4D97-AF65-F5344CB8AC3E}">
        <p14:creationId xmlns:p14="http://schemas.microsoft.com/office/powerpoint/2010/main" val="2557225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43046F-14C2-4729-A27D-77A7F688B128}"/>
              </a:ext>
            </a:extLst>
          </p:cNvPr>
          <p:cNvGrpSpPr/>
          <p:nvPr/>
        </p:nvGrpSpPr>
        <p:grpSpPr>
          <a:xfrm>
            <a:off x="0" y="0"/>
            <a:ext cx="9144000" cy="6695768"/>
            <a:chOff x="0" y="0"/>
            <a:chExt cx="9144000" cy="6695768"/>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2146"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pSp>
          <p:nvGrpSpPr>
            <p:cNvPr id="5" name="Group 37">
              <a:extLst>
                <a:ext uri="{FF2B5EF4-FFF2-40B4-BE49-F238E27FC236}">
                  <a16:creationId xmlns:a16="http://schemas.microsoft.com/office/drawing/2014/main" id="{C715242C-7182-4B25-A715-EB9F09674A84}"/>
                </a:ext>
              </a:extLst>
            </p:cNvPr>
            <p:cNvGrpSpPr>
              <a:grpSpLocks/>
            </p:cNvGrpSpPr>
            <p:nvPr/>
          </p:nvGrpSpPr>
          <p:grpSpPr bwMode="auto">
            <a:xfrm>
              <a:off x="258096" y="320368"/>
              <a:ext cx="8461184" cy="6375400"/>
              <a:chOff x="-429" y="25400"/>
              <a:chExt cx="8868729" cy="6832600"/>
            </a:xfrm>
          </p:grpSpPr>
          <p:pic>
            <p:nvPicPr>
              <p:cNvPr id="6" name="Picture 3">
                <a:extLst>
                  <a:ext uri="{FF2B5EF4-FFF2-40B4-BE49-F238E27FC236}">
                    <a16:creationId xmlns:a16="http://schemas.microsoft.com/office/drawing/2014/main" id="{263C39EC-4A9A-41EF-AB64-736219E8F7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22" t="6378" r="5502" b="28828"/>
              <a:stretch/>
            </p:blipFill>
            <p:spPr bwMode="auto">
              <a:xfrm>
                <a:off x="99834" y="25400"/>
                <a:ext cx="8768466"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Turn Arrow 3">
                <a:extLst>
                  <a:ext uri="{FF2B5EF4-FFF2-40B4-BE49-F238E27FC236}">
                    <a16:creationId xmlns:a16="http://schemas.microsoft.com/office/drawing/2014/main" id="{8AA0DD46-6AA1-48D3-BE05-976F7BF314CD}"/>
                  </a:ext>
                </a:extLst>
              </p:cNvPr>
              <p:cNvSpPr/>
              <p:nvPr/>
            </p:nvSpPr>
            <p:spPr bwMode="auto">
              <a:xfrm>
                <a:off x="4920424" y="1976438"/>
                <a:ext cx="718023" cy="842962"/>
              </a:xfrm>
              <a:prstGeom prst="uturnArrow">
                <a:avLst>
                  <a:gd name="adj1" fmla="val 12598"/>
                  <a:gd name="adj2" fmla="val 10413"/>
                  <a:gd name="adj3" fmla="val 18291"/>
                  <a:gd name="adj4" fmla="val 23811"/>
                  <a:gd name="adj5" fmla="val 3660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8" name="Rectangle 72">
                <a:extLst>
                  <a:ext uri="{FF2B5EF4-FFF2-40B4-BE49-F238E27FC236}">
                    <a16:creationId xmlns:a16="http://schemas.microsoft.com/office/drawing/2014/main" id="{11E5DB86-3F07-4B6C-84D5-C436A76C98AA}"/>
                  </a:ext>
                </a:extLst>
              </p:cNvPr>
              <p:cNvSpPr>
                <a:spLocks noChangeArrowheads="1"/>
              </p:cNvSpPr>
              <p:nvPr/>
            </p:nvSpPr>
            <p:spPr bwMode="auto">
              <a:xfrm>
                <a:off x="3287711" y="4306888"/>
                <a:ext cx="457200" cy="152400"/>
              </a:xfrm>
              <a:prstGeom prst="rect">
                <a:avLst/>
              </a:prstGeom>
              <a:solidFill>
                <a:sysClr val="windowText" lastClr="000000"/>
              </a:solidFill>
              <a:ln w="9525" algn="ctr">
                <a:solidFill>
                  <a:srgbClr val="EEECE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altLang="en-US"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cxnSp>
            <p:nvCxnSpPr>
              <p:cNvPr id="12" name="Curved Connector 5">
                <a:extLst>
                  <a:ext uri="{FF2B5EF4-FFF2-40B4-BE49-F238E27FC236}">
                    <a16:creationId xmlns:a16="http://schemas.microsoft.com/office/drawing/2014/main" id="{6861CF2E-F8DA-4F8D-842F-86070F71CB6E}"/>
                  </a:ext>
                </a:extLst>
              </p:cNvPr>
              <p:cNvCxnSpPr>
                <a:cxnSpLocks noChangeShapeType="1"/>
              </p:cNvCxnSpPr>
              <p:nvPr/>
            </p:nvCxnSpPr>
            <p:spPr bwMode="auto">
              <a:xfrm>
                <a:off x="1371599" y="4343400"/>
                <a:ext cx="2590800" cy="990600"/>
              </a:xfrm>
              <a:prstGeom prst="curvedConnector3">
                <a:avLst>
                  <a:gd name="adj1" fmla="val 50000"/>
                </a:avLst>
              </a:prstGeom>
              <a:noFill/>
              <a:ln w="76200" algn="ctr">
                <a:solidFill>
                  <a:sysClr val="windowText" lastClr="000000"/>
                </a:solidFill>
                <a:round/>
                <a:headEnd/>
                <a:tailEnd/>
              </a:ln>
              <a:extLst>
                <a:ext uri="{909E8E84-426E-40DD-AFC4-6F175D3DCCD1}">
                  <a14:hiddenFill xmlns:a14="http://schemas.microsoft.com/office/drawing/2010/main">
                    <a:noFill/>
                  </a14:hiddenFill>
                </a:ext>
              </a:extLst>
            </p:spPr>
          </p:cxnSp>
          <p:sp>
            <p:nvSpPr>
              <p:cNvPr id="13" name="TextBox 6">
                <a:extLst>
                  <a:ext uri="{FF2B5EF4-FFF2-40B4-BE49-F238E27FC236}">
                    <a16:creationId xmlns:a16="http://schemas.microsoft.com/office/drawing/2014/main" id="{D1340200-F82E-4CFB-9E38-D9981D84ACF3}"/>
                  </a:ext>
                </a:extLst>
              </p:cNvPr>
              <p:cNvSpPr txBox="1">
                <a:spLocks noChangeArrowheads="1"/>
              </p:cNvSpPr>
              <p:nvPr/>
            </p:nvSpPr>
            <p:spPr bwMode="auto">
              <a:xfrm>
                <a:off x="89528" y="6231905"/>
                <a:ext cx="843141" cy="28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1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Pranahita</a:t>
                </a:r>
                <a:endParaRPr kumimoji="0" lang="en-IN" altLang="en-US" sz="11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4" name="TextBox 8">
                <a:extLst>
                  <a:ext uri="{FF2B5EF4-FFF2-40B4-BE49-F238E27FC236}">
                    <a16:creationId xmlns:a16="http://schemas.microsoft.com/office/drawing/2014/main" id="{3E12819A-B75D-4E6F-8223-A21CDA01C2E5}"/>
                  </a:ext>
                </a:extLst>
              </p:cNvPr>
              <p:cNvSpPr txBox="1">
                <a:spLocks noChangeArrowheads="1"/>
              </p:cNvSpPr>
              <p:nvPr/>
            </p:nvSpPr>
            <p:spPr bwMode="auto">
              <a:xfrm>
                <a:off x="714374" y="55895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0000FF"/>
                    </a:solidFill>
                    <a:effectLst/>
                    <a:uLnTx/>
                    <a:uFillTx/>
                    <a:latin typeface="Calibri" panose="020F0502020204030204" pitchFamily="34" charset="0"/>
                    <a:cs typeface="Arial" panose="020B0604020202020204" pitchFamily="34" charset="0"/>
                  </a:rPr>
                  <a:t>Yellampally</a:t>
                </a:r>
              </a:p>
            </p:txBody>
          </p:sp>
          <p:sp>
            <p:nvSpPr>
              <p:cNvPr id="15" name="TextBox 24">
                <a:extLst>
                  <a:ext uri="{FF2B5EF4-FFF2-40B4-BE49-F238E27FC236}">
                    <a16:creationId xmlns:a16="http://schemas.microsoft.com/office/drawing/2014/main" id="{844DB86E-5EF9-46D3-B4E5-B43493EC67B5}"/>
                  </a:ext>
                </a:extLst>
              </p:cNvPr>
              <p:cNvSpPr txBox="1">
                <a:spLocks noChangeArrowheads="1"/>
              </p:cNvSpPr>
              <p:nvPr/>
            </p:nvSpPr>
            <p:spPr bwMode="auto">
              <a:xfrm>
                <a:off x="1611311" y="4919663"/>
                <a:ext cx="114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100" b="1" i="0" u="none" strike="noStrike" kern="0" cap="none" spc="0" normalizeH="0" baseline="0" noProof="0">
                    <a:ln>
                      <a:noFill/>
                    </a:ln>
                    <a:solidFill>
                      <a:srgbClr val="CC0099"/>
                    </a:solidFill>
                    <a:effectLst/>
                    <a:uLnTx/>
                    <a:uFillTx/>
                    <a:latin typeface="Calibri" panose="020F0502020204030204" pitchFamily="34" charset="0"/>
                    <a:cs typeface="Arial" panose="020B0604020202020204" pitchFamily="34" charset="0"/>
                  </a:rPr>
                  <a:t>Medaram</a:t>
                </a:r>
              </a:p>
            </p:txBody>
          </p:sp>
          <p:sp>
            <p:nvSpPr>
              <p:cNvPr id="16" name="TextBox 25">
                <a:extLst>
                  <a:ext uri="{FF2B5EF4-FFF2-40B4-BE49-F238E27FC236}">
                    <a16:creationId xmlns:a16="http://schemas.microsoft.com/office/drawing/2014/main" id="{8FCC8BB3-D620-4027-825D-099CA92B354F}"/>
                  </a:ext>
                </a:extLst>
              </p:cNvPr>
              <p:cNvSpPr txBox="1">
                <a:spLocks noChangeArrowheads="1"/>
              </p:cNvSpPr>
              <p:nvPr/>
            </p:nvSpPr>
            <p:spPr bwMode="auto">
              <a:xfrm>
                <a:off x="2282823" y="4216400"/>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FF0000"/>
                    </a:solidFill>
                    <a:effectLst/>
                    <a:uLnTx/>
                    <a:uFillTx/>
                    <a:latin typeface="Calibri" panose="020F0502020204030204" pitchFamily="34" charset="0"/>
                    <a:cs typeface="Arial" panose="020B0604020202020204" pitchFamily="34" charset="0"/>
                  </a:rPr>
                  <a:t>Mothevagu</a:t>
                </a:r>
              </a:p>
            </p:txBody>
          </p:sp>
          <p:sp>
            <p:nvSpPr>
              <p:cNvPr id="17" name="TextBox 30">
                <a:extLst>
                  <a:ext uri="{FF2B5EF4-FFF2-40B4-BE49-F238E27FC236}">
                    <a16:creationId xmlns:a16="http://schemas.microsoft.com/office/drawing/2014/main" id="{76D44FD0-A49D-476A-AECC-AAC9173575B9}"/>
                  </a:ext>
                </a:extLst>
              </p:cNvPr>
              <p:cNvSpPr txBox="1">
                <a:spLocks noChangeArrowheads="1"/>
              </p:cNvSpPr>
              <p:nvPr/>
            </p:nvSpPr>
            <p:spPr bwMode="auto">
              <a:xfrm>
                <a:off x="3316286" y="4224338"/>
                <a:ext cx="152399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FF3300"/>
                    </a:solidFill>
                    <a:effectLst/>
                    <a:uLnTx/>
                    <a:uFillTx/>
                    <a:latin typeface="Calibri" panose="020F0502020204030204" pitchFamily="34" charset="0"/>
                    <a:cs typeface="Arial" panose="020B0604020202020204" pitchFamily="34" charset="0"/>
                  </a:rPr>
                  <a:t>Mid Manair</a:t>
                </a:r>
              </a:p>
            </p:txBody>
          </p:sp>
          <p:sp>
            <p:nvSpPr>
              <p:cNvPr id="18" name="TextBox 23">
                <a:extLst>
                  <a:ext uri="{FF2B5EF4-FFF2-40B4-BE49-F238E27FC236}">
                    <a16:creationId xmlns:a16="http://schemas.microsoft.com/office/drawing/2014/main" id="{C4F3BBB8-A6DB-4073-932A-99E3DCC6B01B}"/>
                  </a:ext>
                </a:extLst>
              </p:cNvPr>
              <p:cNvSpPr txBox="1">
                <a:spLocks noChangeArrowheads="1"/>
              </p:cNvSpPr>
              <p:nvPr/>
            </p:nvSpPr>
            <p:spPr bwMode="auto">
              <a:xfrm>
                <a:off x="2895598" y="38862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200" b="1" i="0" u="none" strike="noStrike" kern="0" cap="none" spc="0" normalizeH="0" baseline="0" noProof="0">
                    <a:ln>
                      <a:noFill/>
                    </a:ln>
                    <a:solidFill>
                      <a:srgbClr val="FF3300"/>
                    </a:solidFill>
                    <a:effectLst/>
                    <a:uLnTx/>
                    <a:uFillTx/>
                    <a:latin typeface="Calibri" panose="020F0502020204030204" pitchFamily="34" charset="0"/>
                    <a:cs typeface="Arial" panose="020B0604020202020204" pitchFamily="34" charset="0"/>
                  </a:rPr>
                  <a:t>By Gravity</a:t>
                </a:r>
              </a:p>
            </p:txBody>
          </p:sp>
          <p:sp>
            <p:nvSpPr>
              <p:cNvPr id="19" name="TextBox 29">
                <a:extLst>
                  <a:ext uri="{FF2B5EF4-FFF2-40B4-BE49-F238E27FC236}">
                    <a16:creationId xmlns:a16="http://schemas.microsoft.com/office/drawing/2014/main" id="{E0BCCD63-4CEE-4DC1-8C61-BF0A342730B3}"/>
                  </a:ext>
                </a:extLst>
              </p:cNvPr>
              <p:cNvSpPr txBox="1">
                <a:spLocks noChangeArrowheads="1"/>
              </p:cNvSpPr>
              <p:nvPr/>
            </p:nvSpPr>
            <p:spPr bwMode="auto">
              <a:xfrm>
                <a:off x="685799" y="3886200"/>
                <a:ext cx="1523999"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100" b="1"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Into Kakatiya canal</a:t>
                </a:r>
              </a:p>
            </p:txBody>
          </p:sp>
          <p:sp>
            <p:nvSpPr>
              <p:cNvPr id="20" name="TextBox 30">
                <a:extLst>
                  <a:ext uri="{FF2B5EF4-FFF2-40B4-BE49-F238E27FC236}">
                    <a16:creationId xmlns:a16="http://schemas.microsoft.com/office/drawing/2014/main" id="{F1A40818-DCCF-4604-8A80-0AA91709A892}"/>
                  </a:ext>
                </a:extLst>
              </p:cNvPr>
              <p:cNvSpPr txBox="1">
                <a:spLocks noChangeArrowheads="1"/>
              </p:cNvSpPr>
              <p:nvPr/>
            </p:nvSpPr>
            <p:spPr bwMode="auto">
              <a:xfrm>
                <a:off x="4173536" y="2925763"/>
                <a:ext cx="144779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6600FF"/>
                    </a:solidFill>
                    <a:effectLst/>
                    <a:uLnTx/>
                    <a:uFillTx/>
                    <a:latin typeface="Calibri" panose="020F0502020204030204" pitchFamily="34" charset="0"/>
                    <a:cs typeface="Arial" panose="020B0604020202020204" pitchFamily="34" charset="0"/>
                  </a:rPr>
                  <a:t>Ananthagiri</a:t>
                </a:r>
              </a:p>
            </p:txBody>
          </p:sp>
          <p:sp>
            <p:nvSpPr>
              <p:cNvPr id="21" name="TextBox 30">
                <a:extLst>
                  <a:ext uri="{FF2B5EF4-FFF2-40B4-BE49-F238E27FC236}">
                    <a16:creationId xmlns:a16="http://schemas.microsoft.com/office/drawing/2014/main" id="{DC2C9C06-E624-4752-92BC-F18020BC3754}"/>
                  </a:ext>
                </a:extLst>
              </p:cNvPr>
              <p:cNvSpPr txBox="1">
                <a:spLocks noChangeArrowheads="1"/>
              </p:cNvSpPr>
              <p:nvPr/>
            </p:nvSpPr>
            <p:spPr bwMode="auto">
              <a:xfrm>
                <a:off x="4938711" y="2251075"/>
                <a:ext cx="144779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C00000"/>
                    </a:solidFill>
                    <a:effectLst/>
                    <a:uLnTx/>
                    <a:uFillTx/>
                    <a:latin typeface="Calibri" panose="020F0502020204030204" pitchFamily="34" charset="0"/>
                    <a:cs typeface="Arial" panose="020B0604020202020204" pitchFamily="34" charset="0"/>
                  </a:rPr>
                  <a:t>Imamabad</a:t>
                </a:r>
              </a:p>
            </p:txBody>
          </p:sp>
          <p:sp>
            <p:nvSpPr>
              <p:cNvPr id="22" name="TextBox 30">
                <a:extLst>
                  <a:ext uri="{FF2B5EF4-FFF2-40B4-BE49-F238E27FC236}">
                    <a16:creationId xmlns:a16="http://schemas.microsoft.com/office/drawing/2014/main" id="{5C55E7F0-9F30-4D47-8616-56F0A26190D4}"/>
                  </a:ext>
                </a:extLst>
              </p:cNvPr>
              <p:cNvSpPr txBox="1">
                <a:spLocks noChangeArrowheads="1"/>
              </p:cNvSpPr>
              <p:nvPr/>
            </p:nvSpPr>
            <p:spPr bwMode="auto">
              <a:xfrm>
                <a:off x="5757861" y="1668463"/>
                <a:ext cx="144779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FF0000"/>
                    </a:solidFill>
                    <a:effectLst/>
                    <a:uLnTx/>
                    <a:uFillTx/>
                    <a:latin typeface="Calibri" panose="020F0502020204030204" pitchFamily="34" charset="0"/>
                    <a:cs typeface="Arial" panose="020B0604020202020204" pitchFamily="34" charset="0"/>
                  </a:rPr>
                  <a:t>Tadkapally</a:t>
                </a:r>
              </a:p>
            </p:txBody>
          </p:sp>
          <p:sp>
            <p:nvSpPr>
              <p:cNvPr id="23" name="TextBox 30">
                <a:extLst>
                  <a:ext uri="{FF2B5EF4-FFF2-40B4-BE49-F238E27FC236}">
                    <a16:creationId xmlns:a16="http://schemas.microsoft.com/office/drawing/2014/main" id="{52A12470-6870-4146-A75B-50D5FDAC48C6}"/>
                  </a:ext>
                </a:extLst>
              </p:cNvPr>
              <p:cNvSpPr txBox="1">
                <a:spLocks noChangeArrowheads="1"/>
              </p:cNvSpPr>
              <p:nvPr/>
            </p:nvSpPr>
            <p:spPr bwMode="auto">
              <a:xfrm>
                <a:off x="6857998" y="1658938"/>
                <a:ext cx="144779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FF0000"/>
                    </a:solidFill>
                    <a:effectLst/>
                    <a:uLnTx/>
                    <a:uFillTx/>
                    <a:latin typeface="Calibri" panose="020F0502020204030204" pitchFamily="34" charset="0"/>
                    <a:cs typeface="Arial" panose="020B0604020202020204" pitchFamily="34" charset="0"/>
                  </a:rPr>
                  <a:t>Tipparam</a:t>
                </a:r>
              </a:p>
            </p:txBody>
          </p:sp>
          <p:sp>
            <p:nvSpPr>
              <p:cNvPr id="24" name="TextBox 30">
                <a:extLst>
                  <a:ext uri="{FF2B5EF4-FFF2-40B4-BE49-F238E27FC236}">
                    <a16:creationId xmlns:a16="http://schemas.microsoft.com/office/drawing/2014/main" id="{89468268-250C-409F-A30A-D76482D73B34}"/>
                  </a:ext>
                </a:extLst>
              </p:cNvPr>
              <p:cNvSpPr txBox="1">
                <a:spLocks noChangeArrowheads="1"/>
              </p:cNvSpPr>
              <p:nvPr/>
            </p:nvSpPr>
            <p:spPr bwMode="auto">
              <a:xfrm>
                <a:off x="7975013" y="322262"/>
                <a:ext cx="747499" cy="28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1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Chevella</a:t>
                </a:r>
                <a:endParaRPr kumimoji="0" lang="en-IN" altLang="en-US" sz="11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5" name="TextBox 54">
                <a:extLst>
                  <a:ext uri="{FF2B5EF4-FFF2-40B4-BE49-F238E27FC236}">
                    <a16:creationId xmlns:a16="http://schemas.microsoft.com/office/drawing/2014/main" id="{18CF236D-3E79-41E3-BD08-015B1C3348FF}"/>
                  </a:ext>
                </a:extLst>
              </p:cNvPr>
              <p:cNvSpPr txBox="1">
                <a:spLocks noChangeArrowheads="1"/>
              </p:cNvSpPr>
              <p:nvPr/>
            </p:nvSpPr>
            <p:spPr bwMode="auto">
              <a:xfrm>
                <a:off x="-429" y="982663"/>
                <a:ext cx="536443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altLang="en-US" sz="2000" b="1" i="0" u="none" strike="noStrike" kern="0" cap="none" spc="0" normalizeH="0" baseline="0" noProof="0">
                  <a:ln>
                    <a:noFill/>
                  </a:ln>
                  <a:solidFill>
                    <a:srgbClr val="A8087A"/>
                  </a:solidFill>
                  <a:effectLst/>
                  <a:uLnTx/>
                  <a:uFillTx/>
                  <a:latin typeface="Times New Roman" panose="02020603050405020304" pitchFamily="18" charset="0"/>
                  <a:cs typeface="Times New Roman" panose="02020603050405020304" pitchFamily="18" charset="0"/>
                </a:endParaRPr>
              </a:p>
            </p:txBody>
          </p:sp>
          <p:sp>
            <p:nvSpPr>
              <p:cNvPr id="26" name="TextBox 30">
                <a:extLst>
                  <a:ext uri="{FF2B5EF4-FFF2-40B4-BE49-F238E27FC236}">
                    <a16:creationId xmlns:a16="http://schemas.microsoft.com/office/drawing/2014/main" id="{2E57EAAA-0E75-4B8C-9F8E-27BEAF28A997}"/>
                  </a:ext>
                </a:extLst>
              </p:cNvPr>
              <p:cNvSpPr txBox="1">
                <a:spLocks noChangeArrowheads="1"/>
              </p:cNvSpPr>
              <p:nvPr/>
            </p:nvSpPr>
            <p:spPr bwMode="auto">
              <a:xfrm>
                <a:off x="942974" y="5773738"/>
                <a:ext cx="790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+148.00 M</a:t>
                </a:r>
              </a:p>
            </p:txBody>
          </p:sp>
          <p:sp>
            <p:nvSpPr>
              <p:cNvPr id="27" name="TextBox 36">
                <a:extLst>
                  <a:ext uri="{FF2B5EF4-FFF2-40B4-BE49-F238E27FC236}">
                    <a16:creationId xmlns:a16="http://schemas.microsoft.com/office/drawing/2014/main" id="{5E8DEE77-97B5-46ED-A9AC-9D17A6D70D60}"/>
                  </a:ext>
                </a:extLst>
              </p:cNvPr>
              <p:cNvSpPr txBox="1">
                <a:spLocks noChangeArrowheads="1"/>
              </p:cNvSpPr>
              <p:nvPr/>
            </p:nvSpPr>
            <p:spPr bwMode="auto">
              <a:xfrm>
                <a:off x="2539998" y="4402138"/>
                <a:ext cx="83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+318.00  M</a:t>
                </a:r>
              </a:p>
            </p:txBody>
          </p:sp>
          <p:sp>
            <p:nvSpPr>
              <p:cNvPr id="28" name="TextBox 37">
                <a:extLst>
                  <a:ext uri="{FF2B5EF4-FFF2-40B4-BE49-F238E27FC236}">
                    <a16:creationId xmlns:a16="http://schemas.microsoft.com/office/drawing/2014/main" id="{278432EE-5F7C-4C9F-8C08-2C6945BAAA63}"/>
                  </a:ext>
                </a:extLst>
              </p:cNvPr>
              <p:cNvSpPr txBox="1">
                <a:spLocks noChangeArrowheads="1"/>
              </p:cNvSpPr>
              <p:nvPr/>
            </p:nvSpPr>
            <p:spPr bwMode="auto">
              <a:xfrm>
                <a:off x="3624261" y="44005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+318.00  M</a:t>
                </a:r>
              </a:p>
            </p:txBody>
          </p:sp>
          <p:sp>
            <p:nvSpPr>
              <p:cNvPr id="29" name="TextBox 38">
                <a:extLst>
                  <a:ext uri="{FF2B5EF4-FFF2-40B4-BE49-F238E27FC236}">
                    <a16:creationId xmlns:a16="http://schemas.microsoft.com/office/drawing/2014/main" id="{EDBF2BB6-D4B8-4480-9D5C-EAB96E076590}"/>
                  </a:ext>
                </a:extLst>
              </p:cNvPr>
              <p:cNvSpPr txBox="1">
                <a:spLocks noChangeArrowheads="1"/>
              </p:cNvSpPr>
              <p:nvPr/>
            </p:nvSpPr>
            <p:spPr bwMode="auto">
              <a:xfrm>
                <a:off x="4427536" y="309245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dirty="0">
                    <a:ln>
                      <a:noFill/>
                    </a:ln>
                    <a:solidFill>
                      <a:srgbClr val="EEECE1"/>
                    </a:solidFill>
                    <a:effectLst/>
                    <a:uLnTx/>
                    <a:uFillTx/>
                    <a:latin typeface="Calibri" panose="020F0502020204030204" pitchFamily="34" charset="0"/>
                    <a:cs typeface="Arial" panose="020B0604020202020204" pitchFamily="34" charset="0"/>
                  </a:rPr>
                  <a:t>+390.00 M</a:t>
                </a:r>
              </a:p>
            </p:txBody>
          </p:sp>
          <p:sp>
            <p:nvSpPr>
              <p:cNvPr id="30" name="TextBox 39">
                <a:extLst>
                  <a:ext uri="{FF2B5EF4-FFF2-40B4-BE49-F238E27FC236}">
                    <a16:creationId xmlns:a16="http://schemas.microsoft.com/office/drawing/2014/main" id="{18BBDD49-98A9-4E46-96CF-7B57AE983D6A}"/>
                  </a:ext>
                </a:extLst>
              </p:cNvPr>
              <p:cNvSpPr txBox="1">
                <a:spLocks noChangeArrowheads="1"/>
              </p:cNvSpPr>
              <p:nvPr/>
            </p:nvSpPr>
            <p:spPr bwMode="auto">
              <a:xfrm>
                <a:off x="5221286" y="2420938"/>
                <a:ext cx="83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+480.00 M</a:t>
                </a:r>
              </a:p>
            </p:txBody>
          </p:sp>
          <p:sp>
            <p:nvSpPr>
              <p:cNvPr id="31" name="TextBox 40">
                <a:extLst>
                  <a:ext uri="{FF2B5EF4-FFF2-40B4-BE49-F238E27FC236}">
                    <a16:creationId xmlns:a16="http://schemas.microsoft.com/office/drawing/2014/main" id="{6E5F9914-E406-4FA0-82EB-54BC11F644AC}"/>
                  </a:ext>
                </a:extLst>
              </p:cNvPr>
              <p:cNvSpPr txBox="1">
                <a:spLocks noChangeArrowheads="1"/>
              </p:cNvSpPr>
              <p:nvPr/>
            </p:nvSpPr>
            <p:spPr bwMode="auto">
              <a:xfrm>
                <a:off x="6019798" y="1811338"/>
                <a:ext cx="83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+535.00 M</a:t>
                </a:r>
              </a:p>
            </p:txBody>
          </p:sp>
          <p:sp>
            <p:nvSpPr>
              <p:cNvPr id="32" name="TextBox 41">
                <a:extLst>
                  <a:ext uri="{FF2B5EF4-FFF2-40B4-BE49-F238E27FC236}">
                    <a16:creationId xmlns:a16="http://schemas.microsoft.com/office/drawing/2014/main" id="{CD742E58-EFE1-4B53-8E39-663034356CB4}"/>
                  </a:ext>
                </a:extLst>
              </p:cNvPr>
              <p:cNvSpPr txBox="1">
                <a:spLocks noChangeArrowheads="1"/>
              </p:cNvSpPr>
              <p:nvPr/>
            </p:nvSpPr>
            <p:spPr bwMode="auto">
              <a:xfrm>
                <a:off x="7162798" y="1811338"/>
                <a:ext cx="83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+530.00 M</a:t>
                </a:r>
              </a:p>
            </p:txBody>
          </p:sp>
          <p:sp>
            <p:nvSpPr>
              <p:cNvPr id="33" name="TextBox 30">
                <a:extLst>
                  <a:ext uri="{FF2B5EF4-FFF2-40B4-BE49-F238E27FC236}">
                    <a16:creationId xmlns:a16="http://schemas.microsoft.com/office/drawing/2014/main" id="{E0B575E7-D528-4481-BBA6-A2C859404DEF}"/>
                  </a:ext>
                </a:extLst>
              </p:cNvPr>
              <p:cNvSpPr txBox="1">
                <a:spLocks noChangeArrowheads="1"/>
              </p:cNvSpPr>
              <p:nvPr/>
            </p:nvSpPr>
            <p:spPr bwMode="auto">
              <a:xfrm>
                <a:off x="1775482" y="5086350"/>
                <a:ext cx="78982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000" b="1" i="0" u="none" strike="noStrike" kern="0" cap="none" spc="0" normalizeH="0" baseline="0" noProof="0">
                    <a:ln>
                      <a:noFill/>
                    </a:ln>
                    <a:solidFill>
                      <a:srgbClr val="EEECE1"/>
                    </a:solidFill>
                    <a:effectLst/>
                    <a:uLnTx/>
                    <a:uFillTx/>
                    <a:latin typeface="Calibri" panose="020F0502020204030204" pitchFamily="34" charset="0"/>
                    <a:cs typeface="Arial" panose="020B0604020202020204" pitchFamily="34" charset="0"/>
                  </a:rPr>
                  <a:t>+235.83 M</a:t>
                </a:r>
              </a:p>
            </p:txBody>
          </p:sp>
          <p:sp>
            <p:nvSpPr>
              <p:cNvPr id="34" name="TextBox 23">
                <a:extLst>
                  <a:ext uri="{FF2B5EF4-FFF2-40B4-BE49-F238E27FC236}">
                    <a16:creationId xmlns:a16="http://schemas.microsoft.com/office/drawing/2014/main" id="{76D50EBF-6C56-4B57-84DD-2B54E9988686}"/>
                  </a:ext>
                </a:extLst>
              </p:cNvPr>
              <p:cNvSpPr txBox="1">
                <a:spLocks noChangeArrowheads="1"/>
              </p:cNvSpPr>
              <p:nvPr/>
            </p:nvSpPr>
            <p:spPr bwMode="auto">
              <a:xfrm>
                <a:off x="6451598" y="12954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altLang="en-US" sz="1200" b="1" i="0" u="none" strike="noStrike" kern="0" cap="none" spc="0" normalizeH="0" baseline="0" noProof="0">
                    <a:ln>
                      <a:noFill/>
                    </a:ln>
                    <a:solidFill>
                      <a:srgbClr val="FF3300"/>
                    </a:solidFill>
                    <a:effectLst/>
                    <a:uLnTx/>
                    <a:uFillTx/>
                    <a:latin typeface="Calibri" panose="020F0502020204030204" pitchFamily="34" charset="0"/>
                    <a:cs typeface="Arial" panose="020B0604020202020204" pitchFamily="34" charset="0"/>
                  </a:rPr>
                  <a:t>By Gravity</a:t>
                </a:r>
              </a:p>
            </p:txBody>
          </p:sp>
          <p:sp>
            <p:nvSpPr>
              <p:cNvPr id="35" name="U-Turn Arrow 28">
                <a:extLst>
                  <a:ext uri="{FF2B5EF4-FFF2-40B4-BE49-F238E27FC236}">
                    <a16:creationId xmlns:a16="http://schemas.microsoft.com/office/drawing/2014/main" id="{097E171D-4FFF-4243-B1DE-ACB4F2DE6592}"/>
                  </a:ext>
                </a:extLst>
              </p:cNvPr>
              <p:cNvSpPr/>
              <p:nvPr/>
            </p:nvSpPr>
            <p:spPr bwMode="auto">
              <a:xfrm>
                <a:off x="3988589" y="2667000"/>
                <a:ext cx="893540" cy="1498600"/>
              </a:xfrm>
              <a:prstGeom prst="uturnArrow">
                <a:avLst>
                  <a:gd name="adj1" fmla="val 11630"/>
                  <a:gd name="adj2" fmla="val 7556"/>
                  <a:gd name="adj3" fmla="val 18291"/>
                  <a:gd name="adj4" fmla="val 23811"/>
                  <a:gd name="adj5" fmla="val 2264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36" name="U-Turn Arrow 29">
                <a:extLst>
                  <a:ext uri="{FF2B5EF4-FFF2-40B4-BE49-F238E27FC236}">
                    <a16:creationId xmlns:a16="http://schemas.microsoft.com/office/drawing/2014/main" id="{51058F96-09A0-4990-9FAB-737AA08F083D}"/>
                  </a:ext>
                </a:extLst>
              </p:cNvPr>
              <p:cNvSpPr/>
              <p:nvPr/>
            </p:nvSpPr>
            <p:spPr bwMode="auto">
              <a:xfrm>
                <a:off x="548460" y="5334000"/>
                <a:ext cx="746744" cy="820738"/>
              </a:xfrm>
              <a:prstGeom prst="uturnArrow">
                <a:avLst>
                  <a:gd name="adj1" fmla="val 12598"/>
                  <a:gd name="adj2" fmla="val 10413"/>
                  <a:gd name="adj3" fmla="val 18291"/>
                  <a:gd name="adj4" fmla="val 23811"/>
                  <a:gd name="adj5" fmla="val 3660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37" name="U-Turn Arrow 30">
                <a:extLst>
                  <a:ext uri="{FF2B5EF4-FFF2-40B4-BE49-F238E27FC236}">
                    <a16:creationId xmlns:a16="http://schemas.microsoft.com/office/drawing/2014/main" id="{CBAD1236-E6EB-4D7B-97DE-6940D9B742BE}"/>
                  </a:ext>
                </a:extLst>
              </p:cNvPr>
              <p:cNvSpPr/>
              <p:nvPr/>
            </p:nvSpPr>
            <p:spPr bwMode="auto">
              <a:xfrm>
                <a:off x="1320735" y="4652963"/>
                <a:ext cx="719619" cy="838200"/>
              </a:xfrm>
              <a:prstGeom prst="uturnArrow">
                <a:avLst>
                  <a:gd name="adj1" fmla="val 12598"/>
                  <a:gd name="adj2" fmla="val 10413"/>
                  <a:gd name="adj3" fmla="val 18291"/>
                  <a:gd name="adj4" fmla="val 23811"/>
                  <a:gd name="adj5" fmla="val 3660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38" name="Rectangle 56">
                <a:extLst>
                  <a:ext uri="{FF2B5EF4-FFF2-40B4-BE49-F238E27FC236}">
                    <a16:creationId xmlns:a16="http://schemas.microsoft.com/office/drawing/2014/main" id="{4A28DB8C-57A5-4E0A-A8C2-1DE0BCB59261}"/>
                  </a:ext>
                </a:extLst>
              </p:cNvPr>
              <p:cNvSpPr>
                <a:spLocks noChangeArrowheads="1"/>
              </p:cNvSpPr>
              <p:nvPr/>
            </p:nvSpPr>
            <p:spPr bwMode="auto">
              <a:xfrm>
                <a:off x="6834187" y="1728788"/>
                <a:ext cx="414337" cy="119062"/>
              </a:xfrm>
              <a:prstGeom prst="rect">
                <a:avLst/>
              </a:prstGeom>
              <a:solidFill>
                <a:sysClr val="windowText" lastClr="000000"/>
              </a:solidFill>
              <a:ln w="9525" algn="ctr">
                <a:solidFill>
                  <a:srgbClr val="EEECE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altLang="en-US"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sp>
            <p:nvSpPr>
              <p:cNvPr id="39" name="U-Turn Arrow 32">
                <a:extLst>
                  <a:ext uri="{FF2B5EF4-FFF2-40B4-BE49-F238E27FC236}">
                    <a16:creationId xmlns:a16="http://schemas.microsoft.com/office/drawing/2014/main" id="{96D5B38C-2625-45A7-92ED-7341C1B8F8FC}"/>
                  </a:ext>
                </a:extLst>
              </p:cNvPr>
              <p:cNvSpPr/>
              <p:nvPr/>
            </p:nvSpPr>
            <p:spPr bwMode="auto">
              <a:xfrm>
                <a:off x="2204701" y="3937000"/>
                <a:ext cx="718023" cy="881063"/>
              </a:xfrm>
              <a:prstGeom prst="uturnArrow">
                <a:avLst>
                  <a:gd name="adj1" fmla="val 14366"/>
                  <a:gd name="adj2" fmla="val 10413"/>
                  <a:gd name="adj3" fmla="val 18291"/>
                  <a:gd name="adj4" fmla="val 23811"/>
                  <a:gd name="adj5" fmla="val 3660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40" name="U-Turn Arrow 33">
                <a:extLst>
                  <a:ext uri="{FF2B5EF4-FFF2-40B4-BE49-F238E27FC236}">
                    <a16:creationId xmlns:a16="http://schemas.microsoft.com/office/drawing/2014/main" id="{D5EC0B47-F78B-4788-91EA-D18D724F4BFA}"/>
                  </a:ext>
                </a:extLst>
              </p:cNvPr>
              <p:cNvSpPr/>
              <p:nvPr/>
            </p:nvSpPr>
            <p:spPr bwMode="auto">
              <a:xfrm>
                <a:off x="5663979" y="1409700"/>
                <a:ext cx="724406" cy="762000"/>
              </a:xfrm>
              <a:prstGeom prst="uturnArrow">
                <a:avLst>
                  <a:gd name="adj1" fmla="val 12598"/>
                  <a:gd name="adj2" fmla="val 10413"/>
                  <a:gd name="adj3" fmla="val 18291"/>
                  <a:gd name="adj4" fmla="val 23811"/>
                  <a:gd name="adj5" fmla="val 3660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41" name="U-Turn Arrow 34">
                <a:extLst>
                  <a:ext uri="{FF2B5EF4-FFF2-40B4-BE49-F238E27FC236}">
                    <a16:creationId xmlns:a16="http://schemas.microsoft.com/office/drawing/2014/main" id="{9B228691-2163-40D8-8A07-47A3A96EBE9F}"/>
                  </a:ext>
                </a:extLst>
              </p:cNvPr>
              <p:cNvSpPr/>
              <p:nvPr/>
            </p:nvSpPr>
            <p:spPr bwMode="auto">
              <a:xfrm>
                <a:off x="7467015" y="25400"/>
                <a:ext cx="914284" cy="1536700"/>
              </a:xfrm>
              <a:prstGeom prst="uturnArrow">
                <a:avLst>
                  <a:gd name="adj1" fmla="val 11566"/>
                  <a:gd name="adj2" fmla="val 7556"/>
                  <a:gd name="adj3" fmla="val 18291"/>
                  <a:gd name="adj4" fmla="val 23811"/>
                  <a:gd name="adj5" fmla="val 22643"/>
                </a:avLst>
              </a:prstGeom>
              <a:solidFill>
                <a:srgbClr val="0070C0"/>
              </a:solidFill>
              <a:ln w="9525" cap="flat" cmpd="sng" algn="ctr">
                <a:solidFill>
                  <a:srgbClr val="EEECE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cs typeface="Arial" charset="0"/>
                </a:endParaRPr>
              </a:p>
            </p:txBody>
          </p:sp>
          <p:sp>
            <p:nvSpPr>
              <p:cNvPr id="42" name="Slide Number Placeholder 1">
                <a:extLst>
                  <a:ext uri="{FF2B5EF4-FFF2-40B4-BE49-F238E27FC236}">
                    <a16:creationId xmlns:a16="http://schemas.microsoft.com/office/drawing/2014/main" id="{EC1BB6B3-209C-4D24-8657-25F4FED85B24}"/>
                  </a:ext>
                </a:extLst>
              </p:cNvPr>
              <p:cNvSpPr txBox="1">
                <a:spLocks/>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a:ln>
                    <a:noFill/>
                  </a:ln>
                  <a:solidFill>
                    <a:srgbClr val="FF0000"/>
                  </a:solidFill>
                  <a:effectLst/>
                  <a:uLnTx/>
                  <a:uFillTx/>
                  <a:latin typeface="Calibri" panose="020F0502020204030204" pitchFamily="34" charset="0"/>
                  <a:cs typeface="Arial" panose="020B0604020202020204" pitchFamily="34" charset="0"/>
                </a:endParaRPr>
              </a:p>
            </p:txBody>
          </p:sp>
        </p:grpSp>
        <p:sp>
          <p:nvSpPr>
            <p:cNvPr id="43" name="Rectangle 3">
              <a:extLst>
                <a:ext uri="{FF2B5EF4-FFF2-40B4-BE49-F238E27FC236}">
                  <a16:creationId xmlns:a16="http://schemas.microsoft.com/office/drawing/2014/main" id="{582BB6C4-592E-413D-A118-F7F72E7A69C9}"/>
                </a:ext>
              </a:extLst>
            </p:cNvPr>
            <p:cNvSpPr>
              <a:spLocks noChangeArrowheads="1"/>
            </p:cNvSpPr>
            <p:nvPr/>
          </p:nvSpPr>
          <p:spPr bwMode="auto">
            <a:xfrm>
              <a:off x="364511" y="341672"/>
              <a:ext cx="7007225" cy="52705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2000" b="1" dirty="0">
                  <a:solidFill>
                    <a:schemeClr val="bg1"/>
                  </a:solidFill>
                  <a:latin typeface="Arial Black" panose="020B0A04020102020204" pitchFamily="34" charset="0"/>
                  <a:cs typeface="Times New Roman" panose="02020603050405020304" pitchFamily="18" charset="0"/>
                </a:rPr>
                <a:t>Reservoir System of KLIS</a:t>
              </a:r>
            </a:p>
          </p:txBody>
        </p:sp>
      </p:grpSp>
    </p:spTree>
    <p:extLst>
      <p:ext uri="{BB962C8B-B14F-4D97-AF65-F5344CB8AC3E}">
        <p14:creationId xmlns:p14="http://schemas.microsoft.com/office/powerpoint/2010/main" val="28155201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6243"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graphicFrame>
        <p:nvGraphicFramePr>
          <p:cNvPr id="2" name="Table 1">
            <a:extLst>
              <a:ext uri="{FF2B5EF4-FFF2-40B4-BE49-F238E27FC236}">
                <a16:creationId xmlns:a16="http://schemas.microsoft.com/office/drawing/2014/main" id="{78776BDF-F814-466D-8121-137C6C051A4A}"/>
              </a:ext>
            </a:extLst>
          </p:cNvPr>
          <p:cNvGraphicFramePr>
            <a:graphicFrameLocks noGrp="1"/>
          </p:cNvGraphicFramePr>
          <p:nvPr>
            <p:extLst>
              <p:ext uri="{D42A27DB-BD31-4B8C-83A1-F6EECF244321}">
                <p14:modId xmlns:p14="http://schemas.microsoft.com/office/powerpoint/2010/main" val="523122020"/>
              </p:ext>
            </p:extLst>
          </p:nvPr>
        </p:nvGraphicFramePr>
        <p:xfrm>
          <a:off x="76199" y="294968"/>
          <a:ext cx="8991601" cy="6515996"/>
        </p:xfrm>
        <a:graphic>
          <a:graphicData uri="http://schemas.openxmlformats.org/drawingml/2006/table">
            <a:tbl>
              <a:tblPr firstRow="1" firstCol="1" bandRow="1"/>
              <a:tblGrid>
                <a:gridCol w="2538219">
                  <a:extLst>
                    <a:ext uri="{9D8B030D-6E8A-4147-A177-3AD203B41FA5}">
                      <a16:colId xmlns:a16="http://schemas.microsoft.com/office/drawing/2014/main" val="1869989802"/>
                    </a:ext>
                  </a:extLst>
                </a:gridCol>
                <a:gridCol w="3176782">
                  <a:extLst>
                    <a:ext uri="{9D8B030D-6E8A-4147-A177-3AD203B41FA5}">
                      <a16:colId xmlns:a16="http://schemas.microsoft.com/office/drawing/2014/main" val="3836995797"/>
                    </a:ext>
                  </a:extLst>
                </a:gridCol>
                <a:gridCol w="3276600">
                  <a:extLst>
                    <a:ext uri="{9D8B030D-6E8A-4147-A177-3AD203B41FA5}">
                      <a16:colId xmlns:a16="http://schemas.microsoft.com/office/drawing/2014/main" val="3636214016"/>
                    </a:ext>
                  </a:extLst>
                </a:gridCol>
              </a:tblGrid>
              <a:tr h="315761">
                <a:tc gridSpan="3">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altLang="en-US" sz="1800" b="1" i="0" u="none" strike="noStrike" cap="none" normalizeH="0" baseline="0" dirty="0">
                          <a:ln>
                            <a:noFill/>
                          </a:ln>
                          <a:solidFill>
                            <a:srgbClr val="FF0000"/>
                          </a:solidFill>
                          <a:effectLst/>
                          <a:latin typeface="Times New Roman" panose="02020603050405020304" pitchFamily="18" charset="0"/>
                          <a:ea typeface="Arial Unicode MS" charset="0"/>
                          <a:cs typeface="Times New Roman" panose="02020603050405020304" pitchFamily="18" charset="0"/>
                        </a:rPr>
                        <a:t>Salient Features of the </a:t>
                      </a:r>
                      <a:r>
                        <a:rPr kumimoji="0" lang="en-US" altLang="en-US" sz="1800" b="1" i="0" u="none" strike="noStrike" cap="none" normalizeH="0" baseline="0" dirty="0" err="1">
                          <a:ln>
                            <a:noFill/>
                          </a:ln>
                          <a:solidFill>
                            <a:srgbClr val="FF0000"/>
                          </a:solidFill>
                          <a:effectLst/>
                          <a:latin typeface="Times New Roman" panose="02020603050405020304" pitchFamily="18" charset="0"/>
                          <a:ea typeface="Arial Unicode MS" charset="0"/>
                          <a:cs typeface="Times New Roman" panose="02020603050405020304" pitchFamily="18" charset="0"/>
                        </a:rPr>
                        <a:t>Kaleshwaram</a:t>
                      </a:r>
                      <a:r>
                        <a:rPr kumimoji="0" lang="en-US" altLang="en-US" sz="1800" b="1" i="0" u="none" strike="noStrike" cap="none" normalizeH="0" baseline="0" dirty="0">
                          <a:ln>
                            <a:noFill/>
                          </a:ln>
                          <a:solidFill>
                            <a:srgbClr val="FF0000"/>
                          </a:solidFill>
                          <a:effectLst/>
                          <a:latin typeface="Times New Roman" panose="02020603050405020304" pitchFamily="18" charset="0"/>
                          <a:ea typeface="Arial Unicode MS" charset="0"/>
                          <a:cs typeface="Times New Roman" panose="02020603050405020304" pitchFamily="18" charset="0"/>
                        </a:rPr>
                        <a:t> DRBRAPCSS package 6</a:t>
                      </a:r>
                      <a:endParaRPr lang="en-IN"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200"/>
                        </a:spcBef>
                        <a:spcAft>
                          <a:spcPts val="20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584" marR="4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200"/>
                        </a:spcBef>
                        <a:spcAft>
                          <a:spcPts val="200"/>
                        </a:spcAf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584" marR="4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314898"/>
                  </a:ext>
                </a:extLst>
              </a:tr>
              <a:tr h="280661">
                <a:tc>
                  <a:txBody>
                    <a:bodyPr/>
                    <a:lstStyle/>
                    <a:p>
                      <a:pPr algn="ctr">
                        <a:lnSpc>
                          <a:spcPct val="115000"/>
                        </a:lnSpc>
                        <a:spcBef>
                          <a:spcPts val="200"/>
                        </a:spcBef>
                        <a:spcAft>
                          <a:spcPts val="2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Components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Length /shape/Dimension</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844889"/>
                  </a:ext>
                </a:extLst>
              </a:tr>
              <a:tr h="280661">
                <a:tc rowSpan="2">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Approach Channel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Length</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2400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280787"/>
                  </a:ext>
                </a:extLst>
              </a:tr>
              <a:tr h="280661">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Width</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110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160548"/>
                  </a:ext>
                </a:extLst>
              </a:tr>
              <a:tr h="280661">
                <a:tc rowSpan="2">
                  <a:txBody>
                    <a:bodyPr/>
                    <a:lstStyle/>
                    <a:p>
                      <a:pPr algn="ctr">
                        <a:lnSpc>
                          <a:spcPct val="115000"/>
                        </a:lnSpc>
                        <a:spcBef>
                          <a:spcPts val="200"/>
                        </a:spcBef>
                        <a:spcAft>
                          <a:spcPts val="200"/>
                        </a:spcAft>
                      </a:pPr>
                      <a:r>
                        <a:rPr lang="en-US" sz="1600" dirty="0">
                          <a:effectLst/>
                          <a:latin typeface="Times New Roman" panose="02020603050405020304" pitchFamily="18" charset="0"/>
                          <a:ea typeface="Arial Unicode MS"/>
                          <a:cs typeface="Times New Roman" panose="02020603050405020304" pitchFamily="18" charset="0"/>
                        </a:rPr>
                        <a:t>Gravity Canal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Arial Unicode MS"/>
                          <a:cs typeface="Times New Roman" panose="02020603050405020304" pitchFamily="18" charset="0"/>
                        </a:rPr>
                        <a:t>Length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1100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36272"/>
                  </a:ext>
                </a:extLst>
              </a:tr>
              <a:tr h="585787">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Width</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36 m at bottom level and 150 m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burm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top</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57635"/>
                  </a:ext>
                </a:extLst>
              </a:tr>
              <a:tr h="280661">
                <a:tc rowSpan="2">
                  <a:txBody>
                    <a:bodyPr/>
                    <a:lstStyle/>
                    <a:p>
                      <a:pPr algn="ctr">
                        <a:lnSpc>
                          <a:spcPct val="115000"/>
                        </a:lnSpc>
                        <a:spcBef>
                          <a:spcPts val="200"/>
                        </a:spcBef>
                        <a:spcAft>
                          <a:spcPts val="200"/>
                        </a:spcAft>
                      </a:pPr>
                      <a:r>
                        <a:rPr lang="en-US" sz="1600" dirty="0">
                          <a:effectLst/>
                          <a:latin typeface="Times New Roman" panose="02020603050405020304" pitchFamily="18" charset="0"/>
                          <a:ea typeface="Arial Unicode MS"/>
                          <a:cs typeface="Times New Roman" panose="02020603050405020304" pitchFamily="18" charset="0"/>
                        </a:rPr>
                        <a:t>Inlet ramp/Fore Bay</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Arial Unicode MS"/>
                          <a:cs typeface="Times New Roman" panose="02020603050405020304" pitchFamily="18" charset="0"/>
                        </a:rPr>
                        <a:t>Length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142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620677"/>
                  </a:ext>
                </a:extLst>
              </a:tr>
              <a:tr h="280661">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Arial Unicode MS"/>
                          <a:cs typeface="Times New Roman" panose="02020603050405020304" pitchFamily="18" charset="0"/>
                        </a:rPr>
                        <a:t>Width</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36 – 90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480054"/>
                  </a:ext>
                </a:extLst>
              </a:tr>
              <a:tr h="368658">
                <a:tc rowSpan="6">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Twin tunnels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Type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Pressure tunnel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109069"/>
                  </a:ext>
                </a:extLst>
              </a:tr>
              <a:tr h="280661">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Gradient percentage of tunnels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in 676</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465577"/>
                  </a:ext>
                </a:extLst>
              </a:tr>
              <a:tr h="280661">
                <a:tc vMerge="1">
                  <a:txBody>
                    <a:bodyPr/>
                    <a:lstStyle/>
                    <a:p>
                      <a:endParaRPr lang="en-IN"/>
                    </a:p>
                  </a:txBody>
                  <a:tcPr/>
                </a:tc>
                <a:tc>
                  <a:txBody>
                    <a:bodyPr/>
                    <a:lstStyle/>
                    <a:p>
                      <a:pPr algn="ct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Rock ledge between tunnels</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50 m c/c</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48016"/>
                  </a:ext>
                </a:extLst>
              </a:tr>
              <a:tr h="585787">
                <a:tc vMerge="1">
                  <a:txBody>
                    <a:bodyPr/>
                    <a:lstStyle/>
                    <a:p>
                      <a:endParaRPr lang="en-IN"/>
                    </a:p>
                  </a:txBody>
                  <a:tcPr/>
                </a:tc>
                <a:tc>
                  <a:txBody>
                    <a:bodyPr/>
                    <a:lstStyle/>
                    <a:p>
                      <a:pPr algn="ctr">
                        <a:lnSpc>
                          <a:spcPct val="115000"/>
                        </a:lnSpc>
                        <a:spcBef>
                          <a:spcPts val="200"/>
                        </a:spcBef>
                        <a:spcAft>
                          <a:spcPts val="2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The ground elevation of twin tunnels alignment</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158 m to 343 m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a.m.s.l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816988"/>
                  </a:ext>
                </a:extLst>
              </a:tr>
              <a:tr h="411314">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Length &amp; shape of twin tunnels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9534 m each, D-shaped</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560020"/>
                  </a:ext>
                </a:extLst>
              </a:tr>
              <a:tr h="280661">
                <a:tc vMerge="1">
                  <a:txBody>
                    <a:bodyPr/>
                    <a:lstStyle/>
                    <a:p>
                      <a:endParaRPr lang="en-IN"/>
                    </a:p>
                  </a:txBody>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Finished dia. of the twin tunnels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 m </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876846"/>
                  </a:ext>
                </a:extLst>
              </a:tr>
              <a:tr h="280661">
                <a:tc>
                  <a:txBody>
                    <a:bodyPr/>
                    <a:lstStyle/>
                    <a:p>
                      <a:pPr algn="ctr">
                        <a:lnSpc>
                          <a:spcPct val="115000"/>
                        </a:lnSpc>
                        <a:spcAft>
                          <a:spcPts val="10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Surge Pool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Size</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25 (W) x 375 (L) x 67.6 (D)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563616"/>
                  </a:ext>
                </a:extLst>
              </a:tr>
              <a:tr h="480693">
                <a:tc>
                  <a:txBody>
                    <a:bodyPr/>
                    <a:lstStyle/>
                    <a:p>
                      <a:pPr algn="ctr">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Transformer cavern</a:t>
                      </a: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Size</a:t>
                      </a: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16 (W) x 203.4 (L)  x 27 (D)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8768"/>
                  </a:ext>
                </a:extLst>
              </a:tr>
              <a:tr h="480693">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Pump House</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Size</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25 (W) x 210.6 (L)  x 50.3 (D) m</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12068"/>
                  </a:ext>
                </a:extLst>
              </a:tr>
              <a:tr h="480693">
                <a:tc>
                  <a:txBody>
                    <a:bodyPr/>
                    <a:lstStyle/>
                    <a:p>
                      <a:pPr algn="ctr">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Pumps</a:t>
                      </a: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No. &amp; capacity</a:t>
                      </a: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7 x 125 MW</a:t>
                      </a:r>
                    </a:p>
                  </a:txBody>
                  <a:tcPr marL="49584" marR="4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108169"/>
                  </a:ext>
                </a:extLst>
              </a:tr>
            </a:tbl>
          </a:graphicData>
        </a:graphic>
      </p:graphicFrame>
    </p:spTree>
    <p:extLst>
      <p:ext uri="{BB962C8B-B14F-4D97-AF65-F5344CB8AC3E}">
        <p14:creationId xmlns:p14="http://schemas.microsoft.com/office/powerpoint/2010/main" val="17759939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FC625C-2986-4246-AB70-3926C77408B7}"/>
              </a:ext>
            </a:extLst>
          </p:cNvPr>
          <p:cNvGrpSpPr/>
          <p:nvPr/>
        </p:nvGrpSpPr>
        <p:grpSpPr>
          <a:xfrm>
            <a:off x="0" y="0"/>
            <a:ext cx="9144000" cy="6427840"/>
            <a:chOff x="0" y="0"/>
            <a:chExt cx="9144000" cy="6427840"/>
          </a:xfrm>
        </p:grpSpPr>
        <p:grpSp>
          <p:nvGrpSpPr>
            <p:cNvPr id="9" name="Group 8">
              <a:extLst>
                <a:ext uri="{FF2B5EF4-FFF2-40B4-BE49-F238E27FC236}">
                  <a16:creationId xmlns:a16="http://schemas.microsoft.com/office/drawing/2014/main" id="{1862D13D-86B7-4E3C-8C6B-44F46CBD6EA2}"/>
                </a:ext>
              </a:extLst>
            </p:cNvPr>
            <p:cNvGrpSpPr/>
            <p:nvPr/>
          </p:nvGrpSpPr>
          <p:grpSpPr>
            <a:xfrm>
              <a:off x="0" y="0"/>
              <a:ext cx="9144000" cy="217038"/>
              <a:chOff x="0" y="0"/>
              <a:chExt cx="9144000" cy="217038"/>
            </a:xfrm>
          </p:grpSpPr>
          <p:sp>
            <p:nvSpPr>
              <p:cNvPr id="10" name="Rectangle 9">
                <a:extLst>
                  <a:ext uri="{FF2B5EF4-FFF2-40B4-BE49-F238E27FC236}">
                    <a16:creationId xmlns:a16="http://schemas.microsoft.com/office/drawing/2014/main" id="{4CDCF9BA-4C16-48CF-AF82-C8121865D9D6}"/>
                  </a:ext>
                </a:extLst>
              </p:cNvPr>
              <p:cNvSpPr>
                <a:spLocks noChangeArrowheads="1"/>
              </p:cNvSpPr>
              <p:nvPr/>
            </p:nvSpPr>
            <p:spPr bwMode="auto">
              <a:xfrm>
                <a:off x="0" y="0"/>
                <a:ext cx="9144000" cy="215444"/>
              </a:xfrm>
              <a:prstGeom prst="rect">
                <a:avLst/>
              </a:prstGeom>
              <a:gradFill rotWithShape="1">
                <a:gsLst>
                  <a:gs pos="0">
                    <a:srgbClr val="FF9933"/>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800" i="1" dirty="0">
                    <a:solidFill>
                      <a:srgbClr val="FF0000"/>
                    </a:solidFill>
                    <a:latin typeface="Times New Roman" panose="02020603050405020304" pitchFamily="18" charset="0"/>
                    <a:cs typeface="Times New Roman" panose="02020603050405020304" pitchFamily="18" charset="0"/>
                  </a:rPr>
                  <a:t>ENGINEERING GEOLOGY DEPARTMENT</a:t>
                </a:r>
              </a:p>
            </p:txBody>
          </p:sp>
          <p:graphicFrame>
            <p:nvGraphicFramePr>
              <p:cNvPr id="11" name="Object 5">
                <a:extLst>
                  <a:ext uri="{FF2B5EF4-FFF2-40B4-BE49-F238E27FC236}">
                    <a16:creationId xmlns:a16="http://schemas.microsoft.com/office/drawing/2014/main" id="{86F41CBD-9AD6-4AD4-86AD-B0E031411AD0}"/>
                  </a:ext>
                </a:extLst>
              </p:cNvPr>
              <p:cNvGraphicFramePr>
                <a:graphicFrameLocks noChangeAspect="1"/>
              </p:cNvGraphicFramePr>
              <p:nvPr>
                <p:extLst/>
              </p:nvPr>
            </p:nvGraphicFramePr>
            <p:xfrm>
              <a:off x="8822079" y="1594"/>
              <a:ext cx="321921" cy="215444"/>
            </p:xfrm>
            <a:graphic>
              <a:graphicData uri="http://schemas.openxmlformats.org/presentationml/2006/ole">
                <mc:AlternateContent xmlns:mc="http://schemas.openxmlformats.org/markup-compatibility/2006">
                  <mc:Choice xmlns:v="urn:schemas-microsoft-com:vml" Requires="v">
                    <p:oleObj spid="_x0000_s133170" name="Bitmap Image" r:id="rId3" imgW="2095793" imgH="1428949" progId="Paint.Picture">
                      <p:embed/>
                    </p:oleObj>
                  </mc:Choice>
                  <mc:Fallback>
                    <p:oleObj name="Bitmap Image" r:id="rId3" imgW="2095793" imgH="1428949" progId="Paint.Picture">
                      <p:embed/>
                      <p:pic>
                        <p:nvPicPr>
                          <p:cNvPr id="11" name="Object 5">
                            <a:extLst>
                              <a:ext uri="{FF2B5EF4-FFF2-40B4-BE49-F238E27FC236}">
                                <a16:creationId xmlns:a16="http://schemas.microsoft.com/office/drawing/2014/main" id="{86F41CBD-9AD6-4AD4-86AD-B0E031411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79" y="1594"/>
                            <a:ext cx="321921" cy="215444"/>
                          </a:xfrm>
                          <a:prstGeom prst="rect">
                            <a:avLst/>
                          </a:prstGeom>
                          <a:noFill/>
                          <a:ln>
                            <a:noFill/>
                          </a:ln>
                          <a:extLst/>
                        </p:spPr>
                      </p:pic>
                    </p:oleObj>
                  </mc:Fallback>
                </mc:AlternateContent>
              </a:graphicData>
            </a:graphic>
          </p:graphicFrame>
        </p:grpSp>
        <p:pic>
          <p:nvPicPr>
            <p:cNvPr id="44" name="Picture 2" descr="13">
              <a:extLst>
                <a:ext uri="{FF2B5EF4-FFF2-40B4-BE49-F238E27FC236}">
                  <a16:creationId xmlns:a16="http://schemas.microsoft.com/office/drawing/2014/main" id="{38483F90-0927-4C77-AFA0-B83D083E1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88" t="35956" r="1848" b="20551"/>
            <a:stretch>
              <a:fillRect/>
            </a:stretch>
          </p:blipFill>
          <p:spPr bwMode="auto">
            <a:xfrm>
              <a:off x="0" y="789040"/>
              <a:ext cx="9144000" cy="563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9E6A4EB5-FB5F-4403-BC75-D7A0C86B5D8B}"/>
                </a:ext>
              </a:extLst>
            </p:cNvPr>
            <p:cNvSpPr>
              <a:spLocks noChangeArrowheads="1"/>
            </p:cNvSpPr>
            <p:nvPr/>
          </p:nvSpPr>
          <p:spPr bwMode="auto">
            <a:xfrm>
              <a:off x="46704" y="280671"/>
              <a:ext cx="9067800" cy="461665"/>
            </a:xfrm>
            <a:prstGeom prst="rect">
              <a:avLst/>
            </a:prstGeom>
            <a:solidFill>
              <a:schemeClr val="hlink"/>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en-US" altLang="en-US" sz="2400" b="1" dirty="0">
                  <a:solidFill>
                    <a:schemeClr val="bg1"/>
                  </a:solidFill>
                  <a:latin typeface="Arial Black" panose="020B0A04020102020204" pitchFamily="34" charset="0"/>
                  <a:cs typeface="Times New Roman" panose="02020603050405020304" pitchFamily="18" charset="0"/>
                </a:rPr>
                <a:t>Layout  Map  of KLIS -P6</a:t>
              </a:r>
              <a:r>
                <a:rPr lang="en-US" sz="2400" b="1" dirty="0">
                  <a:solidFill>
                    <a:schemeClr val="bg1"/>
                  </a:solidFill>
                </a:rPr>
                <a:t> </a:t>
              </a:r>
              <a:endParaRPr lang="en-US" sz="2400" dirty="0">
                <a:solidFill>
                  <a:schemeClr val="bg1"/>
                </a:solidFill>
              </a:endParaRPr>
            </a:p>
          </p:txBody>
        </p:sp>
      </p:grpSp>
    </p:spTree>
    <p:extLst>
      <p:ext uri="{BB962C8B-B14F-4D97-AF65-F5344CB8AC3E}">
        <p14:creationId xmlns:p14="http://schemas.microsoft.com/office/powerpoint/2010/main" val="3879512855"/>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4896</TotalTime>
  <Words>5295</Words>
  <Application>Microsoft Office PowerPoint</Application>
  <PresentationFormat>On-screen Show (4:3)</PresentationFormat>
  <Paragraphs>1482</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Arial Black</vt:lpstr>
      <vt:lpstr>Calibri</vt:lpstr>
      <vt:lpstr>Cambria Math</vt:lpstr>
      <vt:lpstr>Times New Roman</vt:lpstr>
      <vt:lpstr>Verdana</vt:lpstr>
      <vt:lpstr>Wingdings</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dc:creator>
  <cp:lastModifiedBy>Ajay Kumar Naithani</cp:lastModifiedBy>
  <cp:revision>350</cp:revision>
  <cp:lastPrinted>1601-01-01T00:00:00Z</cp:lastPrinted>
  <dcterms:created xsi:type="dcterms:W3CDTF">1601-01-01T00:00:00Z</dcterms:created>
  <dcterms:modified xsi:type="dcterms:W3CDTF">2018-12-02T12:02:08Z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